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556500" cy="10693400"/>
  <p:notesSz cx="7556500" cy="10693400"/>
  <p:embeddedFontLst>
    <p:embeddedFont>
      <p:font typeface="Calibri" pitchFamily="34" charset="0"/>
      <p:regular r:id="rId6"/>
      <p:bold r:id="rId7"/>
      <p:italic r:id="rId8"/>
      <p:boldItalic r:id="rId9"/>
    </p:embeddedFont>
  </p:embeddedFontLst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3342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319" y="1304899"/>
            <a:ext cx="650367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6510" marR="5080" indent="-1274445">
              <a:lnSpc>
                <a:spcPct val="110700"/>
              </a:lnSpc>
              <a:spcBef>
                <a:spcPts val="100"/>
              </a:spcBef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ВСЕРОССИЙСКОЕ</a:t>
            </a:r>
            <a:r>
              <a:rPr sz="14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ДЕТСКО-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ЮНОШЕСКОЕ</a:t>
            </a:r>
            <a:r>
              <a:rPr sz="14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ВОЕННО-ПАТРИОТИЧЕСКОЕ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ОБЩЕСТВЕННОЕ</a:t>
            </a:r>
            <a:r>
              <a:rPr sz="14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ДВИЖЕНИЕ</a:t>
            </a:r>
            <a:r>
              <a:rPr sz="14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«ЮНАРМИЯ»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0594" y="2984346"/>
            <a:ext cx="5680456" cy="2702278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R="375285" algn="ctr">
              <a:lnSpc>
                <a:spcPct val="100000"/>
              </a:lnSpc>
              <a:spcBef>
                <a:spcPts val="880"/>
              </a:spcBef>
            </a:pPr>
            <a:r>
              <a:rPr sz="1400" b="1" dirty="0">
                <a:latin typeface="Times New Roman"/>
                <a:cs typeface="Times New Roman"/>
              </a:rPr>
              <a:t>Методические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рекомендации</a:t>
            </a:r>
            <a:endParaRPr sz="1400" dirty="0">
              <a:latin typeface="Times New Roman"/>
              <a:cs typeface="Times New Roman"/>
            </a:endParaRPr>
          </a:p>
          <a:p>
            <a:pPr marR="375920" algn="ctr">
              <a:lnSpc>
                <a:spcPct val="100000"/>
              </a:lnSpc>
              <a:spcBef>
                <a:spcPts val="780"/>
              </a:spcBef>
            </a:pPr>
            <a:r>
              <a:rPr sz="1400" b="1" dirty="0">
                <a:latin typeface="Times New Roman"/>
                <a:cs typeface="Times New Roman"/>
              </a:rPr>
              <a:t>к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подготовке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проведению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интерактивной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викторины,</a:t>
            </a:r>
            <a:endParaRPr sz="1400" dirty="0">
              <a:latin typeface="Times New Roman"/>
              <a:cs typeface="Times New Roman"/>
            </a:endParaRPr>
          </a:p>
          <a:p>
            <a:pPr marR="374650" algn="ctr">
              <a:lnSpc>
                <a:spcPct val="100000"/>
              </a:lnSpc>
              <a:spcBef>
                <a:spcPts val="770"/>
              </a:spcBef>
            </a:pPr>
            <a:r>
              <a:rPr sz="1400" b="1" dirty="0">
                <a:latin typeface="Times New Roman"/>
                <a:cs typeface="Times New Roman"/>
              </a:rPr>
              <a:t>посвященной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Дню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воинской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славы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-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Дню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защитника</a:t>
            </a:r>
            <a:r>
              <a:rPr sz="1400" b="1" spc="-10" dirty="0">
                <a:latin typeface="Times New Roman"/>
                <a:cs typeface="Times New Roman"/>
              </a:rPr>
              <a:t> Отечества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R="381635" algn="ctr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Служу</a:t>
            </a:r>
            <a:r>
              <a:rPr sz="1800" b="1" spc="11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Отечеству!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50" dirty="0">
              <a:latin typeface="Times New Roman"/>
              <a:cs typeface="Times New Roman"/>
            </a:endParaRPr>
          </a:p>
          <a:p>
            <a:pPr marL="3140075" marR="5080" indent="1489075" algn="r">
              <a:lnSpc>
                <a:spcPct val="110300"/>
              </a:lnSpc>
            </a:pPr>
            <a:r>
              <a:rPr sz="1200" b="1" spc="-10" dirty="0" err="1" smtClean="0">
                <a:latin typeface="Times New Roman"/>
                <a:cs typeface="Times New Roman"/>
              </a:rPr>
              <a:t>Составители</a:t>
            </a:r>
            <a:r>
              <a:rPr sz="1200" b="1" spc="-10" dirty="0" smtClean="0">
                <a:latin typeface="Times New Roman"/>
                <a:cs typeface="Times New Roman"/>
              </a:rPr>
              <a:t>:</a:t>
            </a:r>
            <a:r>
              <a:rPr lang="ru-RU" sz="1200" b="1" spc="-10" dirty="0" smtClean="0">
                <a:latin typeface="Times New Roman"/>
                <a:cs typeface="Times New Roman"/>
              </a:rPr>
              <a:t>Ш</a:t>
            </a:r>
            <a:r>
              <a:rPr sz="1200" b="1" spc="-10" dirty="0" err="1" smtClean="0">
                <a:latin typeface="Times New Roman"/>
                <a:cs typeface="Times New Roman"/>
              </a:rPr>
              <a:t>таб</a:t>
            </a:r>
            <a:r>
              <a:rPr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ВВПОД</a:t>
            </a:r>
            <a:endParaRPr lang="ru-RU" sz="1200" b="1" dirty="0" smtClean="0">
              <a:latin typeface="Times New Roman"/>
              <a:cs typeface="Times New Roman"/>
            </a:endParaRPr>
          </a:p>
          <a:p>
            <a:pPr marL="3140075" marR="5080" indent="1489075" algn="r">
              <a:lnSpc>
                <a:spcPct val="110300"/>
              </a:lnSpc>
            </a:pPr>
            <a:r>
              <a:rPr sz="1200" b="1" spc="-10" dirty="0" smtClean="0">
                <a:latin typeface="Times New Roman"/>
                <a:cs typeface="Times New Roman"/>
              </a:rPr>
              <a:t>«ЮНАРМИ</a:t>
            </a:r>
            <a:r>
              <a:rPr lang="ru-RU" sz="1200" b="1" spc="-10" dirty="0">
                <a:latin typeface="Times New Roman"/>
                <a:cs typeface="Times New Roman"/>
              </a:rPr>
              <a:t>Я</a:t>
            </a:r>
            <a:r>
              <a:rPr sz="1200" b="1" spc="-10" dirty="0" smtClean="0">
                <a:latin typeface="Times New Roman"/>
                <a:cs typeface="Times New Roman"/>
              </a:rPr>
              <a:t>»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16250" y="9249917"/>
            <a:ext cx="163436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latin typeface="Times New Roman"/>
                <a:cs typeface="Times New Roman"/>
              </a:rPr>
              <a:t>Ст.Курская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lang="ru-RU" sz="1200" b="1" dirty="0" smtClean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202</a:t>
            </a:r>
            <a:r>
              <a:rPr lang="ru-RU" sz="1200" b="1" dirty="0" smtClean="0">
                <a:latin typeface="Times New Roman"/>
                <a:cs typeface="Times New Roman"/>
              </a:rPr>
              <a:t>2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год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9336" y="725259"/>
            <a:ext cx="611791" cy="6017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8204" y="692911"/>
            <a:ext cx="6059170" cy="8766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ПОЯСНИТЕЛЬНАЯ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ЗАПИСКА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6985" indent="360680" algn="just">
              <a:lnSpc>
                <a:spcPct val="110200"/>
              </a:lnSpc>
            </a:pPr>
            <a:r>
              <a:rPr sz="1400" dirty="0">
                <a:latin typeface="Times New Roman"/>
                <a:cs typeface="Times New Roman"/>
              </a:rPr>
              <a:t>Данная</a:t>
            </a:r>
            <a:r>
              <a:rPr sz="1400" spc="51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интерактивная</a:t>
            </a:r>
            <a:r>
              <a:rPr sz="1400" spc="52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викторина</a:t>
            </a:r>
            <a:r>
              <a:rPr sz="1400" spc="51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разработана</a:t>
            </a:r>
            <a:r>
              <a:rPr sz="1400" spc="51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20" dirty="0">
                <a:latin typeface="Times New Roman"/>
                <a:cs typeface="Times New Roman"/>
              </a:rPr>
              <a:t>   </a:t>
            </a:r>
            <a:r>
              <a:rPr sz="1400" spc="-10" dirty="0">
                <a:latin typeface="Times New Roman"/>
                <a:cs typeface="Times New Roman"/>
              </a:rPr>
              <a:t>рамках </a:t>
            </a:r>
            <a:r>
              <a:rPr sz="1400" dirty="0">
                <a:latin typeface="Times New Roman"/>
                <a:cs typeface="Times New Roman"/>
              </a:rPr>
              <a:t>методическихрекомендаций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организации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проведению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мероприятий, </a:t>
            </a:r>
            <a:r>
              <a:rPr sz="1400" dirty="0">
                <a:latin typeface="Times New Roman"/>
                <a:cs typeface="Times New Roman"/>
              </a:rPr>
              <a:t>посвященных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государственным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праздникам,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Дням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воинской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славы,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памятным </a:t>
            </a:r>
            <a:r>
              <a:rPr sz="1400" dirty="0">
                <a:latin typeface="Times New Roman"/>
                <a:cs typeface="Times New Roman"/>
              </a:rPr>
              <a:t>датам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России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Вооруженных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Сил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Российской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Федерации.</a:t>
            </a:r>
            <a:endParaRPr sz="1400">
              <a:latin typeface="Times New Roman"/>
              <a:cs typeface="Times New Roman"/>
            </a:endParaRPr>
          </a:p>
          <a:p>
            <a:pPr marL="102235" marR="8255" indent="360680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Викторина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является</a:t>
            </a:r>
            <a:r>
              <a:rPr sz="1400" spc="2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одной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форм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патриотического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воспитания </a:t>
            </a:r>
            <a:r>
              <a:rPr sz="1400" dirty="0">
                <a:latin typeface="Times New Roman"/>
                <a:cs typeface="Times New Roman"/>
              </a:rPr>
              <a:t>молодежи,</a:t>
            </a:r>
            <a:r>
              <a:rPr sz="1400" spc="25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направленной</a:t>
            </a:r>
            <a:r>
              <a:rPr sz="1400" spc="2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формирование</a:t>
            </a:r>
            <a:r>
              <a:rPr sz="1400" spc="2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личности</a:t>
            </a:r>
            <a:r>
              <a:rPr sz="1400" spc="2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юнармейца</a:t>
            </a:r>
            <a:r>
              <a:rPr sz="1400" spc="260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как</a:t>
            </a:r>
            <a:endParaRPr sz="1400">
              <a:latin typeface="Times New Roman"/>
              <a:cs typeface="Times New Roman"/>
            </a:endParaRPr>
          </a:p>
          <a:p>
            <a:pPr marL="102235" algn="just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гражданина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патриота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России.</a:t>
            </a:r>
            <a:endParaRPr sz="1400">
              <a:latin typeface="Times New Roman"/>
              <a:cs typeface="Times New Roman"/>
            </a:endParaRPr>
          </a:p>
          <a:p>
            <a:pPr marL="102235" marR="5715" indent="360680" algn="just">
              <a:lnSpc>
                <a:spcPct val="110000"/>
              </a:lnSpc>
            </a:pPr>
            <a:r>
              <a:rPr sz="1400" dirty="0">
                <a:latin typeface="Times New Roman"/>
                <a:cs typeface="Times New Roman"/>
              </a:rPr>
              <a:t>Викторинапредставляет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собой</a:t>
            </a:r>
            <a:r>
              <a:rPr sz="1400" spc="5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командную</a:t>
            </a:r>
            <a:r>
              <a:rPr sz="1400" spc="5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игрус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учетом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возрастных </a:t>
            </a:r>
            <a:r>
              <a:rPr sz="1400" dirty="0">
                <a:latin typeface="Times New Roman"/>
                <a:cs typeface="Times New Roman"/>
              </a:rPr>
              <a:t>особенностей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юнармейцев.</a:t>
            </a:r>
            <a:r>
              <a:rPr sz="1400" spc="5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Даѐт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возможность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юнармейцам,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включаясь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marL="102235" marR="10160" algn="just">
              <a:lnSpc>
                <a:spcPct val="1101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игровую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ситуацию,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испытать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яркие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эмоциональные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переживания 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основе </a:t>
            </a:r>
            <a:r>
              <a:rPr sz="1400" dirty="0">
                <a:latin typeface="Times New Roman"/>
                <a:cs typeface="Times New Roman"/>
              </a:rPr>
              <a:t>этого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более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качественно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усвоить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новые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закрепить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полученные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ранее </a:t>
            </a:r>
            <a:r>
              <a:rPr sz="1400" dirty="0">
                <a:latin typeface="Times New Roman"/>
                <a:cs typeface="Times New Roman"/>
              </a:rPr>
              <a:t>знания</a:t>
            </a:r>
            <a:r>
              <a:rPr sz="1400" spc="21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исторических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событиях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героях,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Вооруженных</a:t>
            </a:r>
            <a:r>
              <a:rPr sz="1400" spc="2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Силах </a:t>
            </a:r>
            <a:r>
              <a:rPr sz="1400" dirty="0">
                <a:latin typeface="Times New Roman"/>
                <a:cs typeface="Times New Roman"/>
              </a:rPr>
              <a:t>Российской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Федерации.</a:t>
            </a:r>
            <a:endParaRPr sz="1400">
              <a:latin typeface="Times New Roman"/>
              <a:cs typeface="Times New Roman"/>
            </a:endParaRPr>
          </a:p>
          <a:p>
            <a:pPr marL="102235" marR="5080" indent="359410" algn="just">
              <a:lnSpc>
                <a:spcPct val="1102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командной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игры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юнармейцы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развивают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способностьрешать </a:t>
            </a:r>
            <a:r>
              <a:rPr sz="1400" dirty="0">
                <a:latin typeface="Times New Roman"/>
                <a:cs typeface="Times New Roman"/>
              </a:rPr>
              <a:t>коммуникативные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задачи,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проявлять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инициативу,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учатся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самостоятельности, </a:t>
            </a:r>
            <a:r>
              <a:rPr sz="1400" dirty="0">
                <a:latin typeface="Times New Roman"/>
                <a:cs typeface="Times New Roman"/>
              </a:rPr>
              <a:t>терпению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уважению,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чувству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товарищества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партнѐрства,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умению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вести </a:t>
            </a:r>
            <a:r>
              <a:rPr sz="1400" dirty="0">
                <a:latin typeface="Times New Roman"/>
                <a:cs typeface="Times New Roman"/>
              </a:rPr>
              <a:t>диалог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договариваться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друг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другом.</a:t>
            </a:r>
            <a:endParaRPr sz="1400">
              <a:latin typeface="Times New Roman"/>
              <a:cs typeface="Times New Roman"/>
            </a:endParaRPr>
          </a:p>
          <a:p>
            <a:pPr marL="102235" marR="6985" indent="359410" algn="just">
              <a:lnSpc>
                <a:spcPct val="110000"/>
              </a:lnSpc>
            </a:pPr>
            <a:r>
              <a:rPr sz="1400" b="1" dirty="0">
                <a:latin typeface="Times New Roman"/>
                <a:cs typeface="Times New Roman"/>
              </a:rPr>
              <a:t>Цель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создание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условий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формирования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патриотического </a:t>
            </a:r>
            <a:r>
              <a:rPr sz="1400" dirty="0">
                <a:latin typeface="Times New Roman"/>
                <a:cs typeface="Times New Roman"/>
              </a:rPr>
              <a:t>сознания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гражданского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долга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юнармейцев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памяти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великом </a:t>
            </a:r>
            <a:r>
              <a:rPr sz="1400" dirty="0">
                <a:latin typeface="Times New Roman"/>
                <a:cs typeface="Times New Roman"/>
              </a:rPr>
              <a:t>подвиге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народа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годы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Великой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Отечественной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войны.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204"/>
              </a:spcBef>
            </a:pPr>
            <a:r>
              <a:rPr sz="1400" b="1" spc="-10" dirty="0">
                <a:latin typeface="Times New Roman"/>
                <a:cs typeface="Times New Roman"/>
              </a:rPr>
              <a:t>Задачи:</a:t>
            </a:r>
            <a:endParaRPr sz="1400">
              <a:latin typeface="Times New Roman"/>
              <a:cs typeface="Times New Roman"/>
            </a:endParaRPr>
          </a:p>
          <a:p>
            <a:pPr marL="102235" marR="6985" indent="227965">
              <a:lnSpc>
                <a:spcPct val="110700"/>
              </a:lnSpc>
              <a:spcBef>
                <a:spcPts val="60"/>
              </a:spcBef>
              <a:buFont typeface="Symbol"/>
              <a:buChar char=""/>
              <a:tabLst>
                <a:tab pos="552450" algn="l"/>
              </a:tabLst>
            </a:pPr>
            <a:r>
              <a:rPr sz="1400" dirty="0">
                <a:latin typeface="Times New Roman"/>
                <a:cs typeface="Times New Roman"/>
              </a:rPr>
              <a:t>обогащение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углубление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юнармейцево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героических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событиях, </a:t>
            </a:r>
            <a:r>
              <a:rPr sz="1400" dirty="0">
                <a:latin typeface="Times New Roman"/>
                <a:cs typeface="Times New Roman"/>
              </a:rPr>
              <a:t>фактах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Отечественной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войны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</a:t>
            </a:r>
            <a:r>
              <a:rPr sz="1400" spc="-25" dirty="0">
                <a:latin typeface="Times New Roman"/>
                <a:cs typeface="Times New Roman"/>
              </a:rPr>
              <a:t> РФ;</a:t>
            </a:r>
            <a:endParaRPr sz="1400">
              <a:latin typeface="Times New Roman"/>
              <a:cs typeface="Times New Roman"/>
            </a:endParaRPr>
          </a:p>
          <a:p>
            <a:pPr marL="102235" marR="6350" indent="227965">
              <a:lnSpc>
                <a:spcPct val="110000"/>
              </a:lnSpc>
              <a:spcBef>
                <a:spcPts val="95"/>
              </a:spcBef>
              <a:buFont typeface="Symbol"/>
              <a:buChar char=""/>
              <a:tabLst>
                <a:tab pos="552450" algn="l"/>
                <a:tab pos="2240915" algn="l"/>
                <a:tab pos="3737610" algn="l"/>
                <a:tab pos="5277485" algn="l"/>
              </a:tabLst>
            </a:pPr>
            <a:r>
              <a:rPr sz="1400" spc="-10" dirty="0">
                <a:latin typeface="Times New Roman"/>
                <a:cs typeface="Times New Roman"/>
              </a:rPr>
              <a:t>сохранение</a:t>
            </a:r>
            <a:r>
              <a:rPr sz="1400" dirty="0">
                <a:latin typeface="Times New Roman"/>
                <a:cs typeface="Times New Roman"/>
              </a:rPr>
              <a:t>	памяти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главных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событиях, </a:t>
            </a:r>
            <a:r>
              <a:rPr sz="1400" dirty="0">
                <a:latin typeface="Times New Roman"/>
                <a:cs typeface="Times New Roman"/>
              </a:rPr>
              <a:t>историческихстраницах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Отечества;</a:t>
            </a:r>
            <a:endParaRPr sz="1400">
              <a:latin typeface="Times New Roman"/>
              <a:cs typeface="Times New Roman"/>
            </a:endParaRPr>
          </a:p>
          <a:p>
            <a:pPr marL="102235" marR="6350" indent="227965">
              <a:lnSpc>
                <a:spcPct val="110000"/>
              </a:lnSpc>
              <a:spcBef>
                <a:spcPts val="110"/>
              </a:spcBef>
              <a:buFont typeface="Symbol"/>
              <a:buChar char=""/>
              <a:tabLst>
                <a:tab pos="552450" algn="l"/>
              </a:tabLst>
            </a:pPr>
            <a:r>
              <a:rPr sz="1400" dirty="0">
                <a:latin typeface="Times New Roman"/>
                <a:cs typeface="Times New Roman"/>
              </a:rPr>
              <a:t>формирование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понимания</a:t>
            </a:r>
            <a:r>
              <a:rPr sz="1400" spc="5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5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гражданском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воинском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долге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перед </a:t>
            </a:r>
            <a:r>
              <a:rPr sz="1400" dirty="0">
                <a:latin typeface="Times New Roman"/>
                <a:cs typeface="Times New Roman"/>
              </a:rPr>
              <a:t>своим</a:t>
            </a:r>
            <a:r>
              <a:rPr sz="1400" spc="-10" dirty="0">
                <a:latin typeface="Times New Roman"/>
                <a:cs typeface="Times New Roman"/>
              </a:rPr>
              <a:t> Отечеством;</a:t>
            </a:r>
            <a:endParaRPr sz="1400">
              <a:latin typeface="Times New Roman"/>
              <a:cs typeface="Times New Roman"/>
            </a:endParaRPr>
          </a:p>
          <a:p>
            <a:pPr marL="102235" marR="11430" indent="227965">
              <a:lnSpc>
                <a:spcPct val="110000"/>
              </a:lnSpc>
              <a:spcBef>
                <a:spcPts val="105"/>
              </a:spcBef>
              <a:buFont typeface="Symbol"/>
              <a:buChar char=""/>
              <a:tabLst>
                <a:tab pos="552450" algn="l"/>
              </a:tabLst>
            </a:pPr>
            <a:r>
              <a:rPr sz="1400" dirty="0">
                <a:latin typeface="Times New Roman"/>
                <a:cs typeface="Times New Roman"/>
              </a:rPr>
              <a:t>формирование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умения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работать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команде,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взаимоответственности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за </a:t>
            </a:r>
            <a:r>
              <a:rPr sz="1400" dirty="0">
                <a:latin typeface="Times New Roman"/>
                <a:cs typeface="Times New Roman"/>
              </a:rPr>
              <a:t>результаты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труда,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самостоятельности,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активности;</a:t>
            </a:r>
            <a:endParaRPr sz="1400">
              <a:latin typeface="Times New Roman"/>
              <a:cs typeface="Times New Roman"/>
            </a:endParaRPr>
          </a:p>
          <a:p>
            <a:pPr marL="551815" indent="-221615">
              <a:lnSpc>
                <a:spcPct val="100000"/>
              </a:lnSpc>
              <a:spcBef>
                <a:spcPts val="280"/>
              </a:spcBef>
              <a:buFont typeface="Symbol"/>
              <a:buChar char=""/>
              <a:tabLst>
                <a:tab pos="552450" algn="l"/>
              </a:tabLst>
            </a:pPr>
            <a:r>
              <a:rPr sz="1400" dirty="0">
                <a:latin typeface="Times New Roman"/>
                <a:cs typeface="Times New Roman"/>
              </a:rPr>
              <a:t>развитие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творческой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инициативы.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Участники: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юнармейцы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возрасте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18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лет.</a:t>
            </a:r>
            <a:endParaRPr sz="14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  <a:spcBef>
                <a:spcPts val="170"/>
              </a:spcBef>
            </a:pPr>
            <a:r>
              <a:rPr sz="1400" b="1" dirty="0">
                <a:latin typeface="Times New Roman"/>
                <a:cs typeface="Times New Roman"/>
              </a:rPr>
              <a:t>Время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проведения: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35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40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минут.</a:t>
            </a:r>
            <a:endParaRPr sz="14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  <a:spcBef>
                <a:spcPts val="170"/>
              </a:spcBef>
            </a:pPr>
            <a:r>
              <a:rPr sz="1400" b="1" dirty="0">
                <a:latin typeface="Times New Roman"/>
                <a:cs typeface="Times New Roman"/>
              </a:rPr>
              <a:t>Тип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занятия: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урок-викторина.</a:t>
            </a:r>
            <a:endParaRPr sz="14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  <a:spcBef>
                <a:spcPts val="165"/>
              </a:spcBef>
            </a:pPr>
            <a:r>
              <a:rPr sz="1400" b="1" dirty="0">
                <a:latin typeface="Times New Roman"/>
                <a:cs typeface="Times New Roman"/>
              </a:rPr>
              <a:t>Формы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проведения: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офлайн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урок,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онлайн-урок.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520" y="667613"/>
            <a:ext cx="6197600" cy="9269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8255" indent="359410">
              <a:lnSpc>
                <a:spcPct val="110700"/>
              </a:lnSpc>
              <a:spcBef>
                <a:spcPts val="100"/>
              </a:spcBef>
              <a:tabLst>
                <a:tab pos="2919730" algn="l"/>
                <a:tab pos="4255770" algn="l"/>
                <a:tab pos="531431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Материально-техническое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b="1" spc="-10" dirty="0">
                <a:latin typeface="Times New Roman"/>
                <a:cs typeface="Times New Roman"/>
              </a:rPr>
              <a:t>оборудование: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компьютер,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мобильный </a:t>
            </a:r>
            <a:r>
              <a:rPr sz="1400" dirty="0">
                <a:latin typeface="Times New Roman"/>
                <a:cs typeface="Times New Roman"/>
              </a:rPr>
              <a:t>телефон,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мультимедийный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проектор.</a:t>
            </a:r>
            <a:endParaRPr sz="1400">
              <a:latin typeface="Times New Roman"/>
              <a:cs typeface="Times New Roman"/>
            </a:endParaRPr>
          </a:p>
          <a:p>
            <a:pPr marL="241300" marR="5080" indent="359410">
              <a:lnSpc>
                <a:spcPct val="110000"/>
              </a:lnSpc>
              <a:tabLst>
                <a:tab pos="1862455" algn="l"/>
                <a:tab pos="4039870" algn="l"/>
                <a:tab pos="549592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Ожидаемые</a:t>
            </a:r>
            <a:r>
              <a:rPr sz="1400" b="1" dirty="0">
                <a:latin typeface="Times New Roman"/>
                <a:cs typeface="Times New Roman"/>
              </a:rPr>
              <a:t>	результаты: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содействие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формированию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духовно- </a:t>
            </a:r>
            <a:r>
              <a:rPr sz="1400" dirty="0">
                <a:latin typeface="Times New Roman"/>
                <a:cs typeface="Times New Roman"/>
              </a:rPr>
              <a:t>патриотических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ценностей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юнармейцев;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воспитание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чувства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гордости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верности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Родине,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обеспечение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преемственности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поколений.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imes New Roman"/>
              <a:cs typeface="Times New Roman"/>
            </a:endParaRPr>
          </a:p>
          <a:p>
            <a:pPr marL="224790" algn="ctr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Инструкция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проведению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викторины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10000"/>
              </a:lnSpc>
              <a:buAutoNum type="arabicPeriod"/>
              <a:tabLst>
                <a:tab pos="241300" algn="l"/>
              </a:tabLst>
            </a:pPr>
            <a:r>
              <a:rPr sz="1400" dirty="0">
                <a:latin typeface="Times New Roman"/>
                <a:cs typeface="Times New Roman"/>
              </a:rPr>
              <a:t>Разделить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группу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юнармейцев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две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команды.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Предложить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участникам </a:t>
            </a:r>
            <a:r>
              <a:rPr sz="1400" dirty="0">
                <a:latin typeface="Times New Roman"/>
                <a:cs typeface="Times New Roman"/>
              </a:rPr>
              <a:t>сделать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свое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усмотрение,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но,</a:t>
            </a:r>
            <a:r>
              <a:rPr sz="1400" spc="1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группа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разновозрастная, </a:t>
            </a:r>
            <a:r>
              <a:rPr sz="1400" dirty="0">
                <a:latin typeface="Times New Roman"/>
                <a:cs typeface="Times New Roman"/>
              </a:rPr>
              <a:t>руководитель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юнармейского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отряда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вносит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коррективы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справедливому </a:t>
            </a:r>
            <a:r>
              <a:rPr sz="1400" dirty="0">
                <a:latin typeface="Times New Roman"/>
                <a:cs typeface="Times New Roman"/>
              </a:rPr>
              <a:t>распределению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команд.</a:t>
            </a:r>
            <a:endParaRPr sz="14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185"/>
              </a:spcBef>
              <a:buAutoNum type="arabicPeriod"/>
              <a:tabLst>
                <a:tab pos="241300" algn="l"/>
              </a:tabLst>
            </a:pPr>
            <a:r>
              <a:rPr sz="1400" dirty="0">
                <a:latin typeface="Times New Roman"/>
                <a:cs typeface="Times New Roman"/>
              </a:rPr>
              <a:t>Команды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выбирают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капитанов,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названия,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девизы,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согласно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темевикторины.</a:t>
            </a:r>
            <a:endParaRPr sz="1400">
              <a:latin typeface="Times New Roman"/>
              <a:cs typeface="Times New Roman"/>
            </a:endParaRPr>
          </a:p>
          <a:p>
            <a:pPr marL="241300" marR="5080" indent="-228600" algn="just">
              <a:lnSpc>
                <a:spcPct val="110000"/>
              </a:lnSpc>
              <a:buAutoNum type="arabicPeriod"/>
              <a:tabLst>
                <a:tab pos="241300" algn="l"/>
              </a:tabLst>
            </a:pP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доске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записываются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названия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дальнейшем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количество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баллов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31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каждый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вопрос.</a:t>
            </a:r>
            <a:r>
              <a:rPr sz="1400" spc="31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Если</a:t>
            </a:r>
            <a:r>
              <a:rPr sz="1400" spc="31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группа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состоит</a:t>
            </a:r>
            <a:r>
              <a:rPr sz="1400" spc="31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нечетного</a:t>
            </a:r>
            <a:r>
              <a:rPr sz="1400" spc="31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количества</a:t>
            </a:r>
            <a:endParaRPr sz="1400">
              <a:latin typeface="Times New Roman"/>
              <a:cs typeface="Times New Roman"/>
            </a:endParaRPr>
          </a:p>
          <a:p>
            <a:pPr marL="241300" marR="5080" algn="just">
              <a:lnSpc>
                <a:spcPct val="110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юнармейцев,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один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юнармейцев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следит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ходом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игры,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подсчитывает </a:t>
            </a:r>
            <a:r>
              <a:rPr sz="1400" dirty="0">
                <a:latin typeface="Times New Roman"/>
                <a:cs typeface="Times New Roman"/>
              </a:rPr>
              <a:t>баллы;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если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четного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количества,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эту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функцию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берет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20" dirty="0">
                <a:latin typeface="Times New Roman"/>
                <a:cs typeface="Times New Roman"/>
              </a:rPr>
              <a:t>себя </a:t>
            </a:r>
            <a:r>
              <a:rPr sz="1400" dirty="0">
                <a:latin typeface="Times New Roman"/>
                <a:cs typeface="Times New Roman"/>
              </a:rPr>
              <a:t>руководитель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отряда.</a:t>
            </a:r>
            <a:endParaRPr sz="14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170"/>
              </a:spcBef>
              <a:buAutoNum type="arabicPeriod" startAt="4"/>
              <a:tabLst>
                <a:tab pos="241300" algn="l"/>
              </a:tabLst>
            </a:pPr>
            <a:r>
              <a:rPr sz="1400" dirty="0">
                <a:latin typeface="Times New Roman"/>
                <a:cs typeface="Times New Roman"/>
              </a:rPr>
              <a:t>Командам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озвучиваются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правила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игры:</a:t>
            </a:r>
            <a:endParaRPr sz="1400">
              <a:latin typeface="Times New Roman"/>
              <a:cs typeface="Times New Roman"/>
            </a:endParaRPr>
          </a:p>
          <a:p>
            <a:pPr marL="690245" lvl="1" indent="-178435" algn="just">
              <a:lnSpc>
                <a:spcPct val="100000"/>
              </a:lnSpc>
              <a:spcBef>
                <a:spcPts val="275"/>
              </a:spcBef>
              <a:buFont typeface="Symbol"/>
              <a:buChar char=""/>
              <a:tabLst>
                <a:tab pos="690880" algn="l"/>
              </a:tabLst>
            </a:pPr>
            <a:r>
              <a:rPr sz="1400" dirty="0">
                <a:latin typeface="Times New Roman"/>
                <a:cs typeface="Times New Roman"/>
              </a:rPr>
              <a:t>команды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делают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ходы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поочередно;</a:t>
            </a:r>
            <a:endParaRPr sz="1400">
              <a:latin typeface="Times New Roman"/>
              <a:cs typeface="Times New Roman"/>
            </a:endParaRPr>
          </a:p>
          <a:p>
            <a:pPr marL="241300" marR="9525" lvl="1" indent="271145" algn="just">
              <a:lnSpc>
                <a:spcPct val="110700"/>
              </a:lnSpc>
              <a:spcBef>
                <a:spcPts val="85"/>
              </a:spcBef>
              <a:buFont typeface="Symbol"/>
              <a:buChar char=""/>
              <a:tabLst>
                <a:tab pos="690880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выборе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категории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вопроса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баллов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участвуют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участники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каждой </a:t>
            </a:r>
            <a:r>
              <a:rPr sz="1400" dirty="0">
                <a:latin typeface="Times New Roman"/>
                <a:cs typeface="Times New Roman"/>
              </a:rPr>
              <a:t>команды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поочередно;</a:t>
            </a:r>
            <a:endParaRPr sz="1400">
              <a:latin typeface="Times New Roman"/>
              <a:cs typeface="Times New Roman"/>
            </a:endParaRPr>
          </a:p>
          <a:p>
            <a:pPr marL="241300" marR="9525" lvl="1" indent="271145" algn="just">
              <a:lnSpc>
                <a:spcPct val="110200"/>
              </a:lnSpc>
              <a:spcBef>
                <a:spcPts val="95"/>
              </a:spcBef>
              <a:buFont typeface="Symbol"/>
              <a:buChar char=""/>
              <a:tabLst>
                <a:tab pos="690880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обсуждении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ответа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заданный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викторины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участвуют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все </a:t>
            </a:r>
            <a:r>
              <a:rPr sz="1400" dirty="0">
                <a:latin typeface="Times New Roman"/>
                <a:cs typeface="Times New Roman"/>
              </a:rPr>
              <a:t>участники</a:t>
            </a:r>
            <a:r>
              <a:rPr sz="1400" spc="5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команды,</a:t>
            </a:r>
            <a:r>
              <a:rPr sz="1400" spc="5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</a:t>
            </a:r>
            <a:r>
              <a:rPr sz="1400" spc="5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озвучивает</a:t>
            </a:r>
            <a:r>
              <a:rPr sz="1400" spc="5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участник,</a:t>
            </a:r>
            <a:r>
              <a:rPr sz="1400" spc="5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который</a:t>
            </a:r>
            <a:r>
              <a:rPr sz="1400" spc="5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сделал</a:t>
            </a:r>
            <a:r>
              <a:rPr sz="1400" spc="5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выбор </a:t>
            </a:r>
            <a:r>
              <a:rPr sz="1400" dirty="0">
                <a:latin typeface="Times New Roman"/>
                <a:cs typeface="Times New Roman"/>
              </a:rPr>
              <a:t>вопроса.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Если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он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затрудняется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дать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ответ,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решение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принимает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spc="-50" dirty="0">
                <a:latin typeface="Times New Roman"/>
                <a:cs typeface="Times New Roman"/>
              </a:rPr>
              <a:t>и </a:t>
            </a:r>
            <a:r>
              <a:rPr sz="1400" dirty="0">
                <a:latin typeface="Times New Roman"/>
                <a:cs typeface="Times New Roman"/>
              </a:rPr>
              <a:t>озвучивает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капитан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команды;</a:t>
            </a:r>
            <a:endParaRPr sz="1400">
              <a:latin typeface="Times New Roman"/>
              <a:cs typeface="Times New Roman"/>
            </a:endParaRPr>
          </a:p>
          <a:p>
            <a:pPr marL="241300" marR="5715" lvl="1" indent="271145" algn="just">
              <a:lnSpc>
                <a:spcPct val="110400"/>
              </a:lnSpc>
              <a:spcBef>
                <a:spcPts val="100"/>
              </a:spcBef>
              <a:buFont typeface="Symbol"/>
              <a:buChar char=""/>
              <a:tabLst>
                <a:tab pos="690880" algn="l"/>
              </a:tabLst>
            </a:pPr>
            <a:r>
              <a:rPr sz="1400" dirty="0">
                <a:latin typeface="Times New Roman"/>
                <a:cs typeface="Times New Roman"/>
              </a:rPr>
              <a:t>если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команда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ответила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свой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вопрос,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передается команде-</a:t>
            </a:r>
            <a:r>
              <a:rPr sz="1400" dirty="0">
                <a:latin typeface="Times New Roman"/>
                <a:cs typeface="Times New Roman"/>
              </a:rPr>
              <a:t>противнику.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правильным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ответом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ознакамливаются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игроки, </a:t>
            </a:r>
            <a:r>
              <a:rPr sz="1400" dirty="0">
                <a:latin typeface="Times New Roman"/>
                <a:cs typeface="Times New Roman"/>
              </a:rPr>
              <a:t>затем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ход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переходит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следующей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команде;</a:t>
            </a:r>
            <a:endParaRPr sz="1400">
              <a:latin typeface="Times New Roman"/>
              <a:cs typeface="Times New Roman"/>
            </a:endParaRPr>
          </a:p>
          <a:p>
            <a:pPr marL="690245" lvl="1" indent="-178435" algn="just">
              <a:lnSpc>
                <a:spcPct val="100000"/>
              </a:lnSpc>
              <a:spcBef>
                <a:spcPts val="265"/>
              </a:spcBef>
              <a:buFont typeface="Symbol"/>
              <a:buChar char=""/>
              <a:tabLst>
                <a:tab pos="690880" algn="l"/>
              </a:tabLst>
            </a:pP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нарушение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дисциплины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команды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снимается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100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баллов;</a:t>
            </a:r>
            <a:endParaRPr sz="1400">
              <a:latin typeface="Times New Roman"/>
              <a:cs typeface="Times New Roman"/>
            </a:endParaRPr>
          </a:p>
          <a:p>
            <a:pPr marL="690245" lvl="1" indent="-178435" algn="just">
              <a:lnSpc>
                <a:spcPct val="100000"/>
              </a:lnSpc>
              <a:spcBef>
                <a:spcPts val="275"/>
              </a:spcBef>
              <a:buFont typeface="Symbol"/>
              <a:buChar char=""/>
              <a:tabLst>
                <a:tab pos="690880" algn="l"/>
              </a:tabLst>
            </a:pPr>
            <a:r>
              <a:rPr sz="1400" dirty="0">
                <a:latin typeface="Times New Roman"/>
                <a:cs typeface="Times New Roman"/>
              </a:rPr>
              <a:t>подсказки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засчитываются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пользу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команды,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отвечающей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вопрос.</a:t>
            </a:r>
            <a:endParaRPr sz="14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170"/>
              </a:spcBef>
              <a:buAutoNum type="arabicPeriod" startAt="4"/>
              <a:tabLst>
                <a:tab pos="241300" algn="l"/>
              </a:tabLst>
            </a:pPr>
            <a:r>
              <a:rPr sz="1400" dirty="0">
                <a:latin typeface="Times New Roman"/>
                <a:cs typeface="Times New Roman"/>
              </a:rPr>
              <a:t>Далее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необходимо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решить,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какая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начнет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ход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первым.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этого</a:t>
            </a:r>
            <a:endParaRPr sz="1400">
              <a:latin typeface="Times New Roman"/>
              <a:cs typeface="Times New Roman"/>
            </a:endParaRPr>
          </a:p>
          <a:p>
            <a:pPr marL="241300" marR="8890" algn="just">
              <a:lnSpc>
                <a:spcPct val="1100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капитанам</a:t>
            </a:r>
            <a:r>
              <a:rPr sz="1400" spc="2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команд</a:t>
            </a:r>
            <a:r>
              <a:rPr sz="1400" spc="2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можно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задать</a:t>
            </a:r>
            <a:r>
              <a:rPr sz="1400" spc="2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один</a:t>
            </a:r>
            <a:r>
              <a:rPr sz="1400" spc="2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2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следующих</a:t>
            </a:r>
            <a:r>
              <a:rPr sz="1400" spc="2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вопросов,</a:t>
            </a:r>
            <a:r>
              <a:rPr sz="1400" spc="26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усмотрение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руководителя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юнармейского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отряда:</a:t>
            </a:r>
            <a:endParaRPr sz="1400">
              <a:latin typeface="Times New Roman"/>
              <a:cs typeface="Times New Roman"/>
            </a:endParaRPr>
          </a:p>
          <a:p>
            <a:pPr marL="512445">
              <a:lnSpc>
                <a:spcPct val="100000"/>
              </a:lnSpc>
              <a:spcBef>
                <a:spcPts val="165"/>
              </a:spcBef>
            </a:pPr>
            <a:r>
              <a:rPr sz="1400" i="1" dirty="0">
                <a:latin typeface="Times New Roman"/>
                <a:cs typeface="Times New Roman"/>
              </a:rPr>
              <a:t>«Кто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быстрее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ответит».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1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правильный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ответ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–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1</a:t>
            </a:r>
            <a:r>
              <a:rPr sz="1400" i="1" spc="-10" dirty="0">
                <a:latin typeface="Times New Roman"/>
                <a:cs typeface="Times New Roman"/>
              </a:rPr>
              <a:t> балл.</a:t>
            </a:r>
            <a:endParaRPr sz="1400">
              <a:latin typeface="Times New Roman"/>
              <a:cs typeface="Times New Roman"/>
            </a:endParaRPr>
          </a:p>
          <a:p>
            <a:pPr marL="241300" marR="5715" lvl="1" indent="271145">
              <a:lnSpc>
                <a:spcPct val="110700"/>
              </a:lnSpc>
              <a:spcBef>
                <a:spcPts val="85"/>
              </a:spcBef>
              <a:buFont typeface="Symbol"/>
              <a:buChar char=""/>
              <a:tabLst>
                <a:tab pos="690880" algn="l"/>
              </a:tabLst>
            </a:pP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символизируют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цвета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Георгиевской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ленты?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(Черный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цвет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дым, </a:t>
            </a:r>
            <a:r>
              <a:rPr sz="1400" dirty="0">
                <a:latin typeface="Times New Roman"/>
                <a:cs typeface="Times New Roman"/>
              </a:rPr>
              <a:t>оранжевый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огонь).</a:t>
            </a:r>
            <a:endParaRPr sz="1400">
              <a:latin typeface="Times New Roman"/>
              <a:cs typeface="Times New Roman"/>
            </a:endParaRPr>
          </a:p>
          <a:p>
            <a:pPr marL="241300" marR="9525" lvl="1" indent="271145">
              <a:lnSpc>
                <a:spcPct val="110700"/>
              </a:lnSpc>
              <a:spcBef>
                <a:spcPts val="85"/>
              </a:spcBef>
              <a:buFont typeface="Symbol"/>
              <a:buChar char=""/>
              <a:tabLst>
                <a:tab pos="690880" algn="l"/>
              </a:tabLst>
            </a:pP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означала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команда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«Воздух!»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время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Великой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Отечественной </a:t>
            </a:r>
            <a:r>
              <a:rPr sz="1400" dirty="0">
                <a:latin typeface="Times New Roman"/>
                <a:cs typeface="Times New Roman"/>
              </a:rPr>
              <a:t>войны?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(Тревога,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появился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вражеский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самолѐт.)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6848" y="702056"/>
            <a:ext cx="6240145" cy="3587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3425" indent="-179070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734060" algn="l"/>
              </a:tabLst>
            </a:pPr>
            <a:r>
              <a:rPr sz="1400" dirty="0">
                <a:latin typeface="Times New Roman"/>
                <a:cs typeface="Times New Roman"/>
              </a:rPr>
              <a:t>Назови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песни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Великой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Отечественной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войне.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8255" indent="271145" algn="just">
              <a:lnSpc>
                <a:spcPct val="110200"/>
              </a:lnSpc>
            </a:pPr>
            <a:r>
              <a:rPr sz="1400" b="1" dirty="0">
                <a:latin typeface="Times New Roman"/>
                <a:cs typeface="Times New Roman"/>
              </a:rPr>
              <a:t>При</a:t>
            </a:r>
            <a:r>
              <a:rPr sz="1400" b="1" spc="4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проведении</a:t>
            </a:r>
            <a:r>
              <a:rPr sz="1400" b="1" spc="5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игры,</a:t>
            </a:r>
            <a:r>
              <a:rPr sz="1400" b="1" spc="4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руководитель</a:t>
            </a:r>
            <a:r>
              <a:rPr sz="1400" b="1" spc="50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отряда</a:t>
            </a:r>
            <a:r>
              <a:rPr sz="1400" b="1" spc="50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должен</a:t>
            </a:r>
            <a:r>
              <a:rPr sz="1400" b="1" spc="4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уделить</a:t>
            </a:r>
            <a:r>
              <a:rPr sz="1400" b="1" spc="50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особое </a:t>
            </a:r>
            <a:r>
              <a:rPr sz="1400" b="1" dirty="0">
                <a:latin typeface="Times New Roman"/>
                <a:cs typeface="Times New Roman"/>
              </a:rPr>
              <a:t>внимание</a:t>
            </a:r>
            <a:r>
              <a:rPr sz="1400" b="1" spc="18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ознакомлению</a:t>
            </a:r>
            <a:r>
              <a:rPr sz="1400" b="1" spc="18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юнармейцев</a:t>
            </a:r>
            <a:r>
              <a:rPr sz="1400" b="1" spc="18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18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содержанием</a:t>
            </a:r>
            <a:r>
              <a:rPr sz="1400" b="1" spc="18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слайдов:</a:t>
            </a:r>
            <a:r>
              <a:rPr sz="1400" b="1" spc="185" dirty="0">
                <a:latin typeface="Times New Roman"/>
                <a:cs typeface="Times New Roman"/>
              </a:rPr>
              <a:t>  </a:t>
            </a:r>
            <a:r>
              <a:rPr sz="1400" b="1" spc="-10" dirty="0">
                <a:latin typeface="Times New Roman"/>
                <a:cs typeface="Times New Roman"/>
              </a:rPr>
              <a:t>читает </a:t>
            </a:r>
            <a:r>
              <a:rPr sz="1400" b="1" dirty="0">
                <a:latin typeface="Times New Roman"/>
                <a:cs typeface="Times New Roman"/>
              </a:rPr>
              <a:t>информациювслух</a:t>
            </a:r>
            <a:r>
              <a:rPr sz="1400" b="1" spc="27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(или</a:t>
            </a:r>
            <a:r>
              <a:rPr sz="1400" b="1" spc="27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поручает</a:t>
            </a:r>
            <a:r>
              <a:rPr sz="1400" b="1" spc="27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это</a:t>
            </a:r>
            <a:r>
              <a:rPr sz="1400" b="1" spc="27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участникам</a:t>
            </a:r>
            <a:r>
              <a:rPr sz="1400" b="1" spc="26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игры),</a:t>
            </a:r>
            <a:r>
              <a:rPr sz="1400" b="1" spc="275" dirty="0">
                <a:latin typeface="Times New Roman"/>
                <a:cs typeface="Times New Roman"/>
              </a:rPr>
              <a:t>  </a:t>
            </a:r>
            <a:r>
              <a:rPr sz="1400" b="1" spc="-10" dirty="0">
                <a:latin typeface="Times New Roman"/>
                <a:cs typeface="Times New Roman"/>
              </a:rPr>
              <a:t>дополняет, </a:t>
            </a:r>
            <a:r>
              <a:rPr sz="1400" b="1" dirty="0">
                <a:latin typeface="Times New Roman"/>
                <a:cs typeface="Times New Roman"/>
              </a:rPr>
              <a:t>выслушивает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ответы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рассуждения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юнармейцев.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Times New Roman"/>
              <a:cs typeface="Times New Roman"/>
            </a:endParaRPr>
          </a:p>
          <a:p>
            <a:pPr marL="283845" marR="5080" indent="-228600">
              <a:lnSpc>
                <a:spcPct val="110000"/>
              </a:lnSpc>
              <a:tabLst>
                <a:tab pos="1324610" algn="l"/>
                <a:tab pos="1960880" algn="l"/>
                <a:tab pos="2973705" algn="l"/>
                <a:tab pos="3703320" algn="l"/>
                <a:tab pos="4399280" algn="l"/>
                <a:tab pos="5488305" algn="l"/>
              </a:tabLst>
            </a:pPr>
            <a:r>
              <a:rPr sz="1400" dirty="0">
                <a:latin typeface="Times New Roman"/>
                <a:cs typeface="Times New Roman"/>
              </a:rPr>
              <a:t>6.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Подведение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итогов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викторины: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подсчет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баллов,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определение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команды- победителя.</a:t>
            </a:r>
            <a:endParaRPr sz="1400">
              <a:latin typeface="Times New Roman"/>
              <a:cs typeface="Times New Roman"/>
            </a:endParaRPr>
          </a:p>
          <a:p>
            <a:pPr marL="726440" algn="ctr">
              <a:lnSpc>
                <a:spcPct val="100000"/>
              </a:lnSpc>
              <a:spcBef>
                <a:spcPts val="190"/>
              </a:spcBef>
            </a:pPr>
            <a:r>
              <a:rPr sz="1400" b="1" spc="-10" dirty="0">
                <a:latin typeface="Times New Roman"/>
                <a:cs typeface="Times New Roman"/>
              </a:rPr>
              <a:t>ВАЖНО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283845" marR="5080" indent="456565" algn="just">
              <a:lnSpc>
                <a:spcPct val="95800"/>
              </a:lnSpc>
            </a:pPr>
            <a:r>
              <a:rPr sz="1400" b="1" dirty="0">
                <a:latin typeface="Times New Roman"/>
                <a:cs typeface="Times New Roman"/>
              </a:rPr>
              <a:t>При</a:t>
            </a:r>
            <a:r>
              <a:rPr sz="1400" b="1" spc="459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организации</a:t>
            </a:r>
            <a:r>
              <a:rPr sz="1400" b="1" spc="46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46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проведении</a:t>
            </a:r>
            <a:r>
              <a:rPr sz="1400" b="1" spc="46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мероприятия</a:t>
            </a:r>
            <a:r>
              <a:rPr sz="1400" b="1" spc="475" dirty="0">
                <a:latin typeface="Times New Roman"/>
                <a:cs typeface="Times New Roman"/>
              </a:rPr>
              <a:t>  </a:t>
            </a:r>
            <a:r>
              <a:rPr sz="1400" b="1" spc="-10" dirty="0">
                <a:latin typeface="Times New Roman"/>
                <a:cs typeface="Times New Roman"/>
              </a:rPr>
              <a:t>необходимо </a:t>
            </a:r>
            <a:r>
              <a:rPr sz="1400" b="1" dirty="0">
                <a:latin typeface="Times New Roman"/>
                <a:cs typeface="Times New Roman"/>
              </a:rPr>
              <a:t>обеспечить</a:t>
            </a:r>
            <a:r>
              <a:rPr sz="1400" b="1" spc="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качественную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фотосъемку</a:t>
            </a:r>
            <a:r>
              <a:rPr sz="1400" b="1" spc="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для</a:t>
            </a:r>
            <a:r>
              <a:rPr sz="1400" b="1" spc="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формирования</a:t>
            </a:r>
            <a:r>
              <a:rPr sz="1400" b="1" spc="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банка</a:t>
            </a:r>
            <a:r>
              <a:rPr sz="1400" b="1" spc="9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данных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26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фотоархива</a:t>
            </a:r>
            <a:r>
              <a:rPr sz="1400" b="1" spc="26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Движения,</a:t>
            </a:r>
            <a:r>
              <a:rPr sz="1400" b="1" spc="26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а</a:t>
            </a:r>
            <a:r>
              <a:rPr sz="1400" b="1" spc="27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также</a:t>
            </a:r>
            <a:r>
              <a:rPr sz="1400" b="1" spc="26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для</a:t>
            </a:r>
            <a:r>
              <a:rPr sz="1400" b="1" spc="26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предоставления</a:t>
            </a:r>
            <a:r>
              <a:rPr sz="1400" b="1" spc="265" dirty="0">
                <a:latin typeface="Times New Roman"/>
                <a:cs typeface="Times New Roman"/>
              </a:rPr>
              <a:t>  </a:t>
            </a:r>
            <a:r>
              <a:rPr sz="1400" b="1" spc="-10" dirty="0">
                <a:latin typeface="Times New Roman"/>
                <a:cs typeface="Times New Roman"/>
              </a:rPr>
              <a:t>отчетной </a:t>
            </a:r>
            <a:r>
              <a:rPr sz="1400" b="1" dirty="0">
                <a:latin typeface="Times New Roman"/>
                <a:cs typeface="Times New Roman"/>
              </a:rPr>
              <a:t>информации.</a:t>
            </a:r>
            <a:r>
              <a:rPr sz="1400" b="1" spc="434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Необходимо</a:t>
            </a:r>
            <a:r>
              <a:rPr sz="1400" b="1" spc="45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учитывать</a:t>
            </a:r>
            <a:r>
              <a:rPr sz="1400" b="1" spc="45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внешний</a:t>
            </a:r>
            <a:r>
              <a:rPr sz="1400" b="1" spc="46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вид</a:t>
            </a:r>
            <a:r>
              <a:rPr sz="1400" b="1" spc="455" dirty="0">
                <a:latin typeface="Times New Roman"/>
                <a:cs typeface="Times New Roman"/>
              </a:rPr>
              <a:t>  </a:t>
            </a:r>
            <a:r>
              <a:rPr sz="1400" b="1" spc="-10" dirty="0">
                <a:latin typeface="Times New Roman"/>
                <a:cs typeface="Times New Roman"/>
              </a:rPr>
              <a:t>участников </a:t>
            </a:r>
            <a:r>
              <a:rPr sz="1400" b="1" dirty="0">
                <a:latin typeface="Times New Roman"/>
                <a:cs typeface="Times New Roman"/>
              </a:rPr>
              <a:t>мероприятия,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ракурсы,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наличие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юнармейской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атрибутики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т.д.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265</Words>
  <Application>Microsoft Office PowerPoint</Application>
  <PresentationFormat>Произвольный</PresentationFormat>
  <Paragraphs>61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Times New Roman</vt:lpstr>
      <vt:lpstr>Symbol</vt:lpstr>
      <vt:lpstr>Calibri</vt:lpstr>
      <vt:lpstr>Office Theme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2</cp:lastModifiedBy>
  <cp:revision>2</cp:revision>
  <dcterms:created xsi:type="dcterms:W3CDTF">2022-09-09T05:51:28Z</dcterms:created>
  <dcterms:modified xsi:type="dcterms:W3CDTF">2022-10-28T08:02:42Z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2021-11-17T00:00:00Z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2022-09-09T00:00:00Z</vt:filetime>
  </property>
</Properties>
</file>