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71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60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Layouts/slideLayout1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43.xml" ContentType="application/vnd.openxmlformats-officedocument.presentationml.slideLayout+xml"/>
  <Override PartName="/ppt/presentation.xml" ContentType="application/vnd.openxmlformats-officedocument.presentationml.presentation.main+xml"/>
  <Override PartName="/ppt/slideMasters/slideMaster16.xml" ContentType="application/vnd.openxmlformats-officedocument.presentationml.slideMaster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5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10.xml" ContentType="application/vnd.openxmlformats-officedocument.presentationml.slideLayout+xml"/>
  <Override PartName="/ppt/theme/theme15.xml" ContentType="application/vnd.openxmlformats-officedocument.theme+xml"/>
  <Override PartName="/ppt/slideLayouts/slideLayout99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ppt/theme/theme11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77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80.xml" ContentType="application/vnd.openxmlformats-officedocument.presentationml.slideLayout+xml"/>
  <Default Extension="rels" ContentType="application/vnd.openxmlformats-package.relationships+xml"/>
  <Override PartName="/ppt/slideMasters/slideMaster17.xml" ContentType="application/vnd.openxmlformats-officedocument.presentationml.slideMaster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6.xml" ContentType="application/vnd.openxmlformats-officedocument.theme+xml"/>
  <Override PartName="/ppt/slideMasters/slideMaster13.xml" ContentType="application/vnd.openxmlformats-officedocument.presentationml.slideMaster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theme/theme12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74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Masters/slideMaster14.xml" ContentType="application/vnd.openxmlformats-officedocument.presentationml.slideMaster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7.xml" ContentType="application/vnd.openxmlformats-officedocument.theme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theme/theme9.xml" ContentType="application/vnd.openxmlformats-officedocument.theme+xml"/>
  <Override PartName="/ppt/theme/theme13.xml" ContentType="application/vnd.openxmlformats-officedocument.theme+xml"/>
  <Override PartName="/ppt/slideLayouts/slideLayout179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Masters/slideMaster15.xml" ContentType="application/vnd.openxmlformats-officedocument.presentationml.slide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4.xml" ContentType="application/vnd.openxmlformats-officedocument.them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147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7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3" r:id="rId2"/>
    <p:sldMasterId id="2147483715" r:id="rId3"/>
    <p:sldMasterId id="2147483727" r:id="rId4"/>
    <p:sldMasterId id="2147483739" r:id="rId5"/>
    <p:sldMasterId id="2147483751" r:id="rId6"/>
    <p:sldMasterId id="2147483763" r:id="rId7"/>
    <p:sldMasterId id="2147483775" r:id="rId8"/>
    <p:sldMasterId id="2147483787" r:id="rId9"/>
    <p:sldMasterId id="2147483799" r:id="rId10"/>
    <p:sldMasterId id="2147483811" r:id="rId11"/>
    <p:sldMasterId id="2147483823" r:id="rId12"/>
    <p:sldMasterId id="2147483835" r:id="rId13"/>
    <p:sldMasterId id="2147483847" r:id="rId14"/>
    <p:sldMasterId id="2147483859" r:id="rId15"/>
    <p:sldMasterId id="2147483871" r:id="rId16"/>
    <p:sldMasterId id="2147483883" r:id="rId17"/>
  </p:sldMasterIdLst>
  <p:sldIdLst>
    <p:sldId id="331" r:id="rId18"/>
    <p:sldId id="314" r:id="rId19"/>
    <p:sldId id="315" r:id="rId20"/>
    <p:sldId id="316" r:id="rId21"/>
    <p:sldId id="318" r:id="rId22"/>
    <p:sldId id="317" r:id="rId23"/>
    <p:sldId id="313" r:id="rId24"/>
    <p:sldId id="320" r:id="rId25"/>
    <p:sldId id="321" r:id="rId26"/>
    <p:sldId id="322" r:id="rId27"/>
    <p:sldId id="323" r:id="rId28"/>
    <p:sldId id="312" r:id="rId29"/>
    <p:sldId id="319" r:id="rId30"/>
    <p:sldId id="324" r:id="rId31"/>
    <p:sldId id="327" r:id="rId32"/>
    <p:sldId id="326" r:id="rId33"/>
    <p:sldId id="328" r:id="rId34"/>
    <p:sldId id="329" r:id="rId35"/>
    <p:sldId id="274" r:id="rId36"/>
    <p:sldId id="303" r:id="rId37"/>
    <p:sldId id="302" r:id="rId38"/>
    <p:sldId id="286" r:id="rId39"/>
    <p:sldId id="330" r:id="rId4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3384" y="-13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3386A5-2D4A-426F-B374-9A19B980C502}" type="datetimeFigureOut">
              <a:rPr lang="ru-RU"/>
              <a:pPr>
                <a:defRPr/>
              </a:pPr>
              <a:t>28.10.2022</a:t>
            </a:fld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70D154-BC98-47F4-ADB7-9D34C7E1FF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AB4186-FDF7-4FDE-8C0C-A11760148E93}" type="datetimeFigureOut">
              <a:rPr lang="ru-RU"/>
              <a:pPr>
                <a:defRPr/>
              </a:pPr>
              <a:t>28.10.2022</a:t>
            </a:fld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E68DE2-9E6F-4B9E-A5D8-97906DF5A6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EC810-A0FE-4849-9BC8-D867A546DB9E}" type="datetimeFigureOut">
              <a:rPr lang="ru-RU"/>
              <a:pPr>
                <a:defRPr/>
              </a:pPr>
              <a:t>28.10.2022</a:t>
            </a:fld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620DD-8F92-405B-8756-9BD2C859E8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18EA0E-0FE9-4983-AE7A-DDD48943E9EB}" type="datetimeFigureOut">
              <a:rPr lang="ru-RU"/>
              <a:pPr>
                <a:defRPr/>
              </a:pPr>
              <a:t>28.10.2022</a:t>
            </a:fld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A95C96-2BC5-42EE-8B40-6FDFA038B5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037AD-9697-4048-9A83-8F18BAD4CD90}" type="datetimeFigureOut">
              <a:rPr lang="ru-RU"/>
              <a:pPr>
                <a:defRPr/>
              </a:pPr>
              <a:t>28.10.2022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56BBD-4482-495F-B813-8B2E98F546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41C1F-5A5A-43F1-B974-BB5B87323DF5}" type="datetimeFigureOut">
              <a:rPr lang="ru-RU"/>
              <a:pPr>
                <a:defRPr/>
              </a:pPr>
              <a:t>28.10.2022</a:t>
            </a:fld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273A5-B408-49CA-B385-99E686071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635E5-8D67-4BE5-AA12-353980C4B4F4}" type="datetimeFigureOut">
              <a:rPr lang="ru-RU"/>
              <a:pPr>
                <a:defRPr/>
              </a:pPr>
              <a:t>28.10.2022</a:t>
            </a:fld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09972-5798-4A6F-BD15-0C84C763A3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FD305-2E6A-4DAC-9A9C-1EEF1A28D027}" type="datetimeFigureOut">
              <a:rPr lang="ru-RU"/>
              <a:pPr>
                <a:defRPr/>
              </a:pPr>
              <a:t>28.10.2022</a:t>
            </a:fld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AE2A4-DC1C-4E05-801E-7DD8C45554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3F19B-B5A8-406A-9038-8BC173DD34EB}" type="datetimeFigureOut">
              <a:rPr lang="ru-RU"/>
              <a:pPr>
                <a:defRPr/>
              </a:pPr>
              <a:t>28.10.2022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C5CF2-8693-47D6-9167-F918F3E891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88F93-57C6-4F34-9FA6-C654DE2DFE7F}" type="datetimeFigureOut">
              <a:rPr lang="ru-RU"/>
              <a:pPr>
                <a:defRPr/>
              </a:pPr>
              <a:t>28.10.2022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132CC-00CC-4486-8CF5-14A44A751F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01446-C523-4A6D-92F6-DF1D53B39587}" type="datetimeFigureOut">
              <a:rPr lang="ru-RU"/>
              <a:pPr>
                <a:defRPr/>
              </a:pPr>
              <a:t>28.10.2022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B9CE1-C3E1-45C5-8964-4090FDA751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530DF-D1AA-495F-9498-2E81C30E8741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8013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06590-AF9A-428E-8629-023C2148690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5821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10364-7E3A-4541-B767-A8D2CCB033A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6289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954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4BD35-8617-4AA8-B171-12EEF4B41CB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89867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D4513-B9BD-42E0-B77E-F7C2272975E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28126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64365-9DDE-4AA6-8970-CF4397D1A09D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6333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220D8-65F3-4809-AE85-F519DFA813D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6876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A94A5-D416-4724-A2DE-528C221934D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81953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671FD-4428-457C-A81A-80AD8BB0A5F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192743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DF859-A7AA-40F9-808A-88DE4E9EB1E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30088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E4B53-488E-45D4-AA44-7CB43CBD37E9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65317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70574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17182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892444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62062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71707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10161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67920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15003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62162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48794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311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FBF9F-A9CD-4A34-AD04-B3370C401B4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4934794"/>
      </p:ext>
    </p:extLst>
  </p:cSld>
  <p:clrMapOvr>
    <a:masterClrMapping/>
  </p:clrMapOvr>
  <p:transition>
    <p:newsfla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C2B35-5D09-4163-B2ED-A90E622BBF7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9733308"/>
      </p:ext>
    </p:extLst>
  </p:cSld>
  <p:clrMapOvr>
    <a:masterClrMapping/>
  </p:clrMapOvr>
  <p:transition>
    <p:newsfla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24179-C388-4A4B-AC6F-A7F6DD104B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2382737"/>
      </p:ext>
    </p:extLst>
  </p:cSld>
  <p:clrMapOvr>
    <a:masterClrMapping/>
  </p:clrMapOvr>
  <p:transition>
    <p:newsfla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B0933-8BA8-41A7-B4D1-784CB68C3C7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8044336"/>
      </p:ext>
    </p:extLst>
  </p:cSld>
  <p:clrMapOvr>
    <a:masterClrMapping/>
  </p:clrMapOvr>
  <p:transition>
    <p:newsfla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682C5-00FD-460F-A7E9-D46EF278418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3267296"/>
      </p:ext>
    </p:extLst>
  </p:cSld>
  <p:clrMapOvr>
    <a:masterClrMapping/>
  </p:clrMapOvr>
  <p:transition>
    <p:newsflash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3F88B-40BD-4171-9939-CCD311D2C91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8431114"/>
      </p:ext>
    </p:extLst>
  </p:cSld>
  <p:clrMapOvr>
    <a:masterClrMapping/>
  </p:clrMapOvr>
  <p:transition>
    <p:newsflash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B9CB7-9AB1-44B2-842F-D5211DA2B3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149079"/>
      </p:ext>
    </p:extLst>
  </p:cSld>
  <p:clrMapOvr>
    <a:masterClrMapping/>
  </p:clrMapOvr>
  <p:transition>
    <p:newsflash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D8361-FC5B-4C4E-89E7-82E72D3E0C3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0409881"/>
      </p:ext>
    </p:extLst>
  </p:cSld>
  <p:clrMapOvr>
    <a:masterClrMapping/>
  </p:clrMapOvr>
  <p:transition>
    <p:newsflash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C4CB3-823E-48F4-B120-7F6AA88E174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9150076"/>
      </p:ext>
    </p:extLst>
  </p:cSld>
  <p:clrMapOvr>
    <a:masterClrMapping/>
  </p:clrMapOvr>
  <p:transition>
    <p:newsflash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C33E8-63F8-4FA0-828A-2117DE04130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6461567"/>
      </p:ext>
    </p:extLst>
  </p:cSld>
  <p:clrMapOvr>
    <a:masterClrMapping/>
  </p:clrMapOvr>
  <p:transition>
    <p:newsflash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EE03B-7014-448E-A72E-181C65B8E2E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2232330"/>
      </p:ext>
    </p:extLst>
  </p:cSld>
  <p:clrMapOvr>
    <a:masterClrMapping/>
  </p:clrMapOvr>
  <p:transition>
    <p:newsflash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FBF9F-A9CD-4A34-AD04-B3370C401B4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55617203"/>
      </p:ext>
    </p:extLst>
  </p:cSld>
  <p:clrMapOvr>
    <a:masterClrMapping/>
  </p:clrMapOvr>
  <p:transition>
    <p:newsflash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C2B35-5D09-4163-B2ED-A90E622BBF7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2111844"/>
      </p:ext>
    </p:extLst>
  </p:cSld>
  <p:clrMapOvr>
    <a:masterClrMapping/>
  </p:clrMapOvr>
  <p:transition>
    <p:newsflash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24179-C388-4A4B-AC6F-A7F6DD104B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7106395"/>
      </p:ext>
    </p:extLst>
  </p:cSld>
  <p:clrMapOvr>
    <a:masterClrMapping/>
  </p:clrMapOvr>
  <p:transition>
    <p:newsflash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B0933-8BA8-41A7-B4D1-784CB68C3C7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8009732"/>
      </p:ext>
    </p:extLst>
  </p:cSld>
  <p:clrMapOvr>
    <a:masterClrMapping/>
  </p:clrMapOvr>
  <p:transition>
    <p:newsflash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682C5-00FD-460F-A7E9-D46EF278418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916330"/>
      </p:ext>
    </p:extLst>
  </p:cSld>
  <p:clrMapOvr>
    <a:masterClrMapping/>
  </p:clrMapOvr>
  <p:transition>
    <p:newsflash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3F88B-40BD-4171-9939-CCD311D2C91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75569401"/>
      </p:ext>
    </p:extLst>
  </p:cSld>
  <p:clrMapOvr>
    <a:masterClrMapping/>
  </p:clrMapOvr>
  <p:transition>
    <p:newsflash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B9CB7-9AB1-44B2-842F-D5211DA2B3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5527710"/>
      </p:ext>
    </p:extLst>
  </p:cSld>
  <p:clrMapOvr>
    <a:masterClrMapping/>
  </p:clrMapOvr>
  <p:transition>
    <p:newsflash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D8361-FC5B-4C4E-89E7-82E72D3E0C3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9365609"/>
      </p:ext>
    </p:extLst>
  </p:cSld>
  <p:clrMapOvr>
    <a:masterClrMapping/>
  </p:clrMapOvr>
  <p:transition>
    <p:newsflash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C4CB3-823E-48F4-B120-7F6AA88E174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9222555"/>
      </p:ext>
    </p:extLst>
  </p:cSld>
  <p:clrMapOvr>
    <a:masterClrMapping/>
  </p:clrMapOvr>
  <p:transition>
    <p:newsflash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C33E8-63F8-4FA0-828A-2117DE04130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9302242"/>
      </p:ext>
    </p:extLst>
  </p:cSld>
  <p:clrMapOvr>
    <a:masterClrMapping/>
  </p:clrMapOvr>
  <p:transition>
    <p:newsflash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EE03B-7014-448E-A72E-181C65B8E2E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5635385"/>
      </p:ext>
    </p:extLst>
  </p:cSld>
  <p:clrMapOvr>
    <a:masterClrMapping/>
  </p:clrMapOvr>
  <p:transition>
    <p:newsflash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FBF9F-A9CD-4A34-AD04-B3370C401B4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3324877"/>
      </p:ext>
    </p:extLst>
  </p:cSld>
  <p:clrMapOvr>
    <a:masterClrMapping/>
  </p:clrMapOvr>
  <p:transition>
    <p:newsflash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C2B35-5D09-4163-B2ED-A90E622BBF7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0035257"/>
      </p:ext>
    </p:extLst>
  </p:cSld>
  <p:clrMapOvr>
    <a:masterClrMapping/>
  </p:clrMapOvr>
  <p:transition>
    <p:newsflash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24179-C388-4A4B-AC6F-A7F6DD104B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7166047"/>
      </p:ext>
    </p:extLst>
  </p:cSld>
  <p:clrMapOvr>
    <a:masterClrMapping/>
  </p:clrMapOvr>
  <p:transition>
    <p:newsflash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B0933-8BA8-41A7-B4D1-784CB68C3C7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1050184"/>
      </p:ext>
    </p:extLst>
  </p:cSld>
  <p:clrMapOvr>
    <a:masterClrMapping/>
  </p:clrMapOvr>
  <p:transition>
    <p:newsflash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682C5-00FD-460F-A7E9-D46EF278418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3264727"/>
      </p:ext>
    </p:extLst>
  </p:cSld>
  <p:clrMapOvr>
    <a:masterClrMapping/>
  </p:clrMapOvr>
  <p:transition>
    <p:newsflash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3F88B-40BD-4171-9939-CCD311D2C91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4353073"/>
      </p:ext>
    </p:extLst>
  </p:cSld>
  <p:clrMapOvr>
    <a:masterClrMapping/>
  </p:clrMapOvr>
  <p:transition>
    <p:newsflash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B9CB7-9AB1-44B2-842F-D5211DA2B3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5408455"/>
      </p:ext>
    </p:extLst>
  </p:cSld>
  <p:clrMapOvr>
    <a:masterClrMapping/>
  </p:clrMapOvr>
  <p:transition>
    <p:newsflash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D8361-FC5B-4C4E-89E7-82E72D3E0C3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4316029"/>
      </p:ext>
    </p:extLst>
  </p:cSld>
  <p:clrMapOvr>
    <a:masterClrMapping/>
  </p:clrMapOvr>
  <p:transition>
    <p:newsflash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C4CB3-823E-48F4-B120-7F6AA88E174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8821970"/>
      </p:ext>
    </p:extLst>
  </p:cSld>
  <p:clrMapOvr>
    <a:masterClrMapping/>
  </p:clrMapOvr>
  <p:transition>
    <p:newsflash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C33E8-63F8-4FA0-828A-2117DE04130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1467246"/>
      </p:ext>
    </p:extLst>
  </p:cSld>
  <p:clrMapOvr>
    <a:masterClrMapping/>
  </p:clrMapOvr>
  <p:transition>
    <p:newsflash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EE03B-7014-448E-A72E-181C65B8E2E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1662702"/>
      </p:ext>
    </p:extLst>
  </p:cSld>
  <p:clrMapOvr>
    <a:masterClrMapping/>
  </p:clrMapOvr>
  <p:transition>
    <p:newsflash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FBF9F-A9CD-4A34-AD04-B3370C401B4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7272598"/>
      </p:ext>
    </p:extLst>
  </p:cSld>
  <p:clrMapOvr>
    <a:masterClrMapping/>
  </p:clrMapOvr>
  <p:transition>
    <p:newsflash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C2B35-5D09-4163-B2ED-A90E622BBF7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9129966"/>
      </p:ext>
    </p:extLst>
  </p:cSld>
  <p:clrMapOvr>
    <a:masterClrMapping/>
  </p:clrMapOvr>
  <p:transition>
    <p:newsflash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24179-C388-4A4B-AC6F-A7F6DD104B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626756"/>
      </p:ext>
    </p:extLst>
  </p:cSld>
  <p:clrMapOvr>
    <a:masterClrMapping/>
  </p:clrMapOvr>
  <p:transition>
    <p:newsflash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B0933-8BA8-41A7-B4D1-784CB68C3C7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5897338"/>
      </p:ext>
    </p:extLst>
  </p:cSld>
  <p:clrMapOvr>
    <a:masterClrMapping/>
  </p:clrMapOvr>
  <p:transition>
    <p:newsflash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682C5-00FD-460F-A7E9-D46EF278418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0906487"/>
      </p:ext>
    </p:extLst>
  </p:cSld>
  <p:clrMapOvr>
    <a:masterClrMapping/>
  </p:clrMapOvr>
  <p:transition>
    <p:newsflash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3F88B-40BD-4171-9939-CCD311D2C91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0733588"/>
      </p:ext>
    </p:extLst>
  </p:cSld>
  <p:clrMapOvr>
    <a:masterClrMapping/>
  </p:clrMapOvr>
  <p:transition>
    <p:newsflash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B9CB7-9AB1-44B2-842F-D5211DA2B3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3531174"/>
      </p:ext>
    </p:extLst>
  </p:cSld>
  <p:clrMapOvr>
    <a:masterClrMapping/>
  </p:clrMapOvr>
  <p:transition>
    <p:newsflash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D8361-FC5B-4C4E-89E7-82E72D3E0C3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2873658"/>
      </p:ext>
    </p:extLst>
  </p:cSld>
  <p:clrMapOvr>
    <a:masterClrMapping/>
  </p:clrMapOvr>
  <p:transition>
    <p:newsflash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C4CB3-823E-48F4-B120-7F6AA88E174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4097261"/>
      </p:ext>
    </p:extLst>
  </p:cSld>
  <p:clrMapOvr>
    <a:masterClrMapping/>
  </p:clrMapOvr>
  <p:transition>
    <p:newsflash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C33E8-63F8-4FA0-828A-2117DE04130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8320190"/>
      </p:ext>
    </p:extLst>
  </p:cSld>
  <p:clrMapOvr>
    <a:masterClrMapping/>
  </p:clrMapOvr>
  <p:transition>
    <p:newsflash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EE03B-7014-448E-A72E-181C65B8E2E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7401212"/>
      </p:ext>
    </p:extLst>
  </p:cSld>
  <p:clrMapOvr>
    <a:masterClrMapping/>
  </p:clrMapOvr>
  <p:transition>
    <p:newsflash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0FBF9F-A9CD-4A34-AD04-B3370C401B4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4122962"/>
      </p:ext>
    </p:extLst>
  </p:cSld>
  <p:clrMapOvr>
    <a:masterClrMapping/>
  </p:clrMapOvr>
  <p:transition>
    <p:newsflash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2C2B35-5D09-4163-B2ED-A90E622BBF7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9850893"/>
      </p:ext>
    </p:extLst>
  </p:cSld>
  <p:clrMapOvr>
    <a:masterClrMapping/>
  </p:clrMapOvr>
  <p:transition>
    <p:newsflash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624179-C388-4A4B-AC6F-A7F6DD104B7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5058622"/>
      </p:ext>
    </p:extLst>
  </p:cSld>
  <p:clrMapOvr>
    <a:masterClrMapping/>
  </p:clrMapOvr>
  <p:transition>
    <p:newsflash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2B0933-8BA8-41A7-B4D1-784CB68C3C7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1958024"/>
      </p:ext>
    </p:extLst>
  </p:cSld>
  <p:clrMapOvr>
    <a:masterClrMapping/>
  </p:clrMapOvr>
  <p:transition>
    <p:newsflash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682C5-00FD-460F-A7E9-D46EF278418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5092177"/>
      </p:ext>
    </p:extLst>
  </p:cSld>
  <p:clrMapOvr>
    <a:masterClrMapping/>
  </p:clrMapOvr>
  <p:transition>
    <p:newsflash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E3F88B-40BD-4171-9939-CCD311D2C91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0726768"/>
      </p:ext>
    </p:extLst>
  </p:cSld>
  <p:clrMapOvr>
    <a:masterClrMapping/>
  </p:clrMapOvr>
  <p:transition>
    <p:newsflash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8B9CB7-9AB1-44B2-842F-D5211DA2B3D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78094598"/>
      </p:ext>
    </p:extLst>
  </p:cSld>
  <p:clrMapOvr>
    <a:masterClrMapping/>
  </p:clrMapOvr>
  <p:transition>
    <p:newsflash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CD8361-FC5B-4C4E-89E7-82E72D3E0C3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5187166"/>
      </p:ext>
    </p:extLst>
  </p:cSld>
  <p:clrMapOvr>
    <a:masterClrMapping/>
  </p:clrMapOvr>
  <p:transition>
    <p:newsflash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7C4CB3-823E-48F4-B120-7F6AA88E174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3139888"/>
      </p:ext>
    </p:extLst>
  </p:cSld>
  <p:clrMapOvr>
    <a:masterClrMapping/>
  </p:clrMapOvr>
  <p:transition>
    <p:newsflash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2C33E8-63F8-4FA0-828A-2117DE04130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9480943"/>
      </p:ext>
    </p:extLst>
  </p:cSld>
  <p:clrMapOvr>
    <a:masterClrMapping/>
  </p:clrMapOvr>
  <p:transition>
    <p:newsflash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7EE03B-7014-448E-A72E-181C65B8E2E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1366121"/>
      </p:ext>
    </p:extLst>
  </p:cSld>
  <p:clrMapOvr>
    <a:masterClrMapping/>
  </p:clrMapOvr>
  <p:transition>
    <p:newsflash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94912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62952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270580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016031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342899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749859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633241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254791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71879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074543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810615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530DF-D1AA-495F-9498-2E81C30E8741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263982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06590-AF9A-428E-8629-023C2148690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468082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10364-7E3A-4541-B767-A8D2CCB033A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706905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954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4BD35-8617-4AA8-B171-12EEF4B41CB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8782692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D4513-B9BD-42E0-B77E-F7C2272975E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708376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64365-9DDE-4AA6-8970-CF4397D1A09D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542558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220D8-65F3-4809-AE85-F519DFA813D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12257422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A94A5-D416-4724-A2DE-528C221934D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586340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671FD-4428-457C-A81A-80AD8BB0A5F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1257036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DF859-A7AA-40F9-808A-88DE4E9EB1E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882310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E4B53-488E-45D4-AA44-7CB43CBD37E9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850260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530DF-D1AA-495F-9498-2E81C30E8741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20665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06590-AF9A-428E-8629-023C2148690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4890255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10364-7E3A-4541-B767-A8D2CCB033A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239075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954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4BD35-8617-4AA8-B171-12EEF4B41CB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496815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D4513-B9BD-42E0-B77E-F7C2272975E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413920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64365-9DDE-4AA6-8970-CF4397D1A09D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110624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220D8-65F3-4809-AE85-F519DFA813D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705767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A94A5-D416-4724-A2DE-528C221934D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420379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671FD-4428-457C-A81A-80AD8BB0A5F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374168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DF859-A7AA-40F9-808A-88DE4E9EB1E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327973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E4B53-488E-45D4-AA44-7CB43CBD37E9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020548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530DF-D1AA-495F-9498-2E81C30E8741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605588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06590-AF9A-428E-8629-023C2148690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970674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10364-7E3A-4541-B767-A8D2CCB033A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781860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954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4BD35-8617-4AA8-B171-12EEF4B41CB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843573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D4513-B9BD-42E0-B77E-F7C2272975E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444080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64365-9DDE-4AA6-8970-CF4397D1A09D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229884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220D8-65F3-4809-AE85-F519DFA813D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9940845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A94A5-D416-4724-A2DE-528C221934D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392881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671FD-4428-457C-A81A-80AD8BB0A5F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878234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DF859-A7AA-40F9-808A-88DE4E9EB1E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4499675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E4B53-488E-45D4-AA44-7CB43CBD37E9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489928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530DF-D1AA-495F-9498-2E81C30E8741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321070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06590-AF9A-428E-8629-023C2148690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433385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10364-7E3A-4541-B767-A8D2CCB033A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331508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954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4BD35-8617-4AA8-B171-12EEF4B41CB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627820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D4513-B9BD-42E0-B77E-F7C2272975E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843795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64365-9DDE-4AA6-8970-CF4397D1A09D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550462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220D8-65F3-4809-AE85-F519DFA813D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327252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A94A5-D416-4724-A2DE-528C221934D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603228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671FD-4428-457C-A81A-80AD8BB0A5F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518199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DF859-A7AA-40F9-808A-88DE4E9EB1E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6304359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E4B53-488E-45D4-AA44-7CB43CBD37E9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8993180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530DF-D1AA-495F-9498-2E81C30E8741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732777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06590-AF9A-428E-8629-023C2148690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519280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10364-7E3A-4541-B767-A8D2CCB033A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192189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954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4BD35-8617-4AA8-B171-12EEF4B41CB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849063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D4513-B9BD-42E0-B77E-F7C2272975E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0312292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64365-9DDE-4AA6-8970-CF4397D1A09D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1561091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220D8-65F3-4809-AE85-F519DFA813D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316240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A94A5-D416-4724-A2DE-528C221934D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206268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671FD-4428-457C-A81A-80AD8BB0A5F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289629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DF859-A7AA-40F9-808A-88DE4E9EB1E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0893591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E4B53-488E-45D4-AA44-7CB43CBD37E9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7062564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711639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7617478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414715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5408903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24246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603186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94661570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71239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7443155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487272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28.10.2022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788571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530DF-D1AA-495F-9498-2E81C30E8741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48621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06590-AF9A-428E-8629-023C2148690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0694367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10364-7E3A-4541-B767-A8D2CCB033A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34361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954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4BD35-8617-4AA8-B171-12EEF4B41CB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524176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D4513-B9BD-42E0-B77E-F7C2272975E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2663377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64365-9DDE-4AA6-8970-CF4397D1A09D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4931220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220D8-65F3-4809-AE85-F519DFA813D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560098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A94A5-D416-4724-A2DE-528C221934D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2100656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671FD-4428-457C-A81A-80AD8BB0A5F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982471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DF859-A7AA-40F9-808A-88DE4E9EB1E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005606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E4B53-488E-45D4-AA44-7CB43CBD37E9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0222865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530DF-D1AA-495F-9498-2E81C30E8741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108479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506590-AF9A-428E-8629-023C21486900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808011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410364-7E3A-4541-B767-A8D2CCB033A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468410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954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67300" y="1600200"/>
            <a:ext cx="3619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14BD35-8617-4AA8-B171-12EEF4B41CB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0745797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D4513-B9BD-42E0-B77E-F7C2272975EB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126090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A64365-9DDE-4AA6-8970-CF4397D1A09D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4812532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220D8-65F3-4809-AE85-F519DFA813D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044656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8A94A5-D416-4724-A2DE-528C221934DE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093096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9671FD-4428-457C-A81A-80AD8BB0A5F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0838980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DF859-A7AA-40F9-808A-88DE4E9EB1E3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3051923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BE4B53-488E-45D4-AA44-7CB43CBD37E9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548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image" Target="../media/image4.png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image" Target="../media/image4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image" Target="../media/image4.png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image" Target="../media/image4.png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image" Target="../media/image4.png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image" Target="../media/image4.png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9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8D8EAA-AD8B-4466-AB0F-DB15FB0F9AE0}" type="datetimeFigureOut">
              <a:rPr lang="ru-RU"/>
              <a:pPr>
                <a:defRPr/>
              </a:pPr>
              <a:t>28.10.2022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121A20-C9D6-4487-BDB3-F70E0B8F7B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2" r:id="rId4"/>
    <p:sldLayoutId id="2147483698" r:id="rId5"/>
    <p:sldLayoutId id="2147483693" r:id="rId6"/>
    <p:sldLayoutId id="2147483699" r:id="rId7"/>
    <p:sldLayoutId id="2147483700" r:id="rId8"/>
    <p:sldLayoutId id="2147483701" r:id="rId9"/>
    <p:sldLayoutId id="2147483694" r:id="rId10"/>
    <p:sldLayoutId id="214748370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6858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6002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3D86D93-320E-4C6D-A492-1B7A4A43C6F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8094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28.10.2022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1430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8D2FFC8-FF15-486A-AA94-EC6A68F621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0075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>
    <p:newsflash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8D2FFC8-FF15-486A-AA94-EC6A68F621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9560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transition>
    <p:newsflash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8D2FFC8-FF15-486A-AA94-EC6A68F621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334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ransition>
    <p:newsflash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8D2FFC8-FF15-486A-AA94-EC6A68F621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4759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ransition>
    <p:newsflash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8D2FFC8-FF15-486A-AA94-EC6A68F621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0063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ransition>
    <p:newsflash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28.10.2022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070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6858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6002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3D86D93-320E-4C6D-A492-1B7A4A43C6F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9275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6858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6002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3D86D93-320E-4C6D-A492-1B7A4A43C6F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4507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6858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6002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3D86D93-320E-4C6D-A492-1B7A4A43C6F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0771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6858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6002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3D86D93-320E-4C6D-A492-1B7A4A43C6F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465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6858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6002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3D86D93-320E-4C6D-A492-1B7A4A43C6F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6334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  <p:sldLayoutId id="2147483852" r:id="rId5"/>
    <p:sldLayoutId id="2147483853" r:id="rId6"/>
    <p:sldLayoutId id="2147483854" r:id="rId7"/>
    <p:sldLayoutId id="2147483855" r:id="rId8"/>
    <p:sldLayoutId id="2147483856" r:id="rId9"/>
    <p:sldLayoutId id="2147483857" r:id="rId10"/>
    <p:sldLayoutId id="214748385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28.10.2022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3125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6858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6002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3D86D93-320E-4C6D-A492-1B7A4A43C6F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7642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6858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95400" y="1600200"/>
            <a:ext cx="7391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C3D86D93-320E-4C6D-A492-1B7A4A43C6F7}" type="slidenum">
              <a:rPr lang="ru-RU" alt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672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flot.com/images/pic-gren1.jpg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0.jpeg"/><Relationship Id="rId5" Type="http://schemas.openxmlformats.org/officeDocument/2006/relationships/hyperlink" Target="http://img1.liveinternet.ru/images/attach/c/0/48/81/48081950_ushakovbig.jpg" TargetMode="Externa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hyperlink" Target="http://upload.wikimedia.org/wikipedia/commons/f/f3/Flag_of_Russia.svg" TargetMode="External"/><Relationship Id="rId1" Type="http://schemas.openxmlformats.org/officeDocument/2006/relationships/slideLayout" Target="../slideLayouts/slideLayout162.xml"/><Relationship Id="rId6" Type="http://schemas.openxmlformats.org/officeDocument/2006/relationships/hyperlink" Target="http://upload.wikimedia.org/wikipedia/commons/4/4c/Naval_Ensign_of_Russia.svg" TargetMode="External"/><Relationship Id="rId5" Type="http://schemas.openxmlformats.org/officeDocument/2006/relationships/image" Target="../media/image23.png"/><Relationship Id="rId4" Type="http://schemas.openxmlformats.org/officeDocument/2006/relationships/hyperlink" Target="http://upload.wikimedia.org/wikipedia/commons/e/e3/Ottoman_Flag.svg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5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7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A0%D1%83%D1%81%D1%81%D0%BA%D0%B0%D1%8F_%D0%BF%D1%80%D0%B0%D0%B2%D0%BE%D1%81%D0%BB%D0%B0%D0%B2%D0%BD%D0%B0%D1%8F_%D1%86%D0%B5%D1%80%D0%BA%D0%BE%D0%B2%D1%8C" TargetMode="External"/><Relationship Id="rId2" Type="http://schemas.openxmlformats.org/officeDocument/2006/relationships/hyperlink" Target="http://ru.wikipedia.org/wiki/%D0%9A%D0%B0%D0%BD%D0%BE%D0%BD%D0%B8%D0%B7%D0%B0%D1%86%D0%B8%D1%8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ru.wikipedia.org/wiki/%D0%92%D0%BE%D0%B5%D0%BD%D0%BD%D0%BE-%D0%9C%D0%BE%D1%80%D1%81%D0%BA%D0%BE%D0%B9_%D0%A4%D0%BB%D0%BE%D1%82" TargetMode="External"/><Relationship Id="rId2" Type="http://schemas.openxmlformats.org/officeDocument/2006/relationships/hyperlink" Target="http://ru.wikipedia.org/wiki/%D0%A3%D1%88%D0%B0%D0%BA%D0%BE%D0%B2,_%D0%A4%D1%91%D0%B4%D0%BE%D1%80_%D0%A4%D1%91%D0%B4%D0%BE%D1%80%D0%BE%D0%B2%D0%B8%D1%87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hyperlink" Target="http://ru.wikipedia.org/wiki/%D0%A0%D0%BE%D1%81%D1%81%D0%B8%D1%8F" TargetMode="External"/><Relationship Id="rId4" Type="http://schemas.openxmlformats.org/officeDocument/2006/relationships/hyperlink" Target="http://ru.wikipedia.org/wiki/%D0%9F%D0%BE%D0%B3%D1%80%D0%B0%D0%BD%D0%B8%D1%87%D0%BD%D0%B0%D1%8F_%D1%81%D0%BB%D1%83%D0%B6%D0%B1%D0%B0_%D0%A4%D0%B5%D0%B4%D0%B5%D1%80%D0%B0%D0%BB%D1%8C%D0%BD%D0%BE%D0%B9_%D1%81%D0%BB%D1%83%D0%B6%D0%B1%D1%8B_%D0%B1%D0%B5%D0%B7%D0%BE%D0%BF%D0%B0%D1%81%D0%BD%D0%BE%D1%81%D1%82%D0%B8_%D0%A0%D0%BE%D1%81%D1%81%D0%B8%D0%B9%D1%81%D0%BA%D0%BE%D0%B9_%D0%A4%D0%B5%D0%B4%D0%B5%D1%80%D0%B0%D1%86%D0%B8%D0%B8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0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                                                </a:t>
            </a:r>
            <a:endParaRPr lang="ru-RU" dirty="0" smtClean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/>
          </a:blip>
          <a:stretch>
            <a:fillRect/>
          </a:stretch>
        </p:blipFill>
        <p:spPr>
          <a:xfrm>
            <a:off x="-152400" y="-228600"/>
            <a:ext cx="9525000" cy="7529644"/>
          </a:xfrm>
          <a:effectLst>
            <a:softEdge rad="112500"/>
          </a:effectLst>
        </p:spPr>
      </p:pic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0" y="0"/>
            <a:ext cx="69342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32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Небосвод, до боли синий, </a:t>
            </a:r>
          </a:p>
          <a:p>
            <a:pPr eaLnBrk="0" hangingPunct="0"/>
            <a:r>
              <a:rPr lang="ru-RU" sz="32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Затуманил грустью взгляд...</a:t>
            </a:r>
            <a:br>
              <a:rPr lang="ru-RU" sz="32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На алтарь судьбы России</a:t>
            </a:r>
            <a:br>
              <a:rPr lang="ru-RU" sz="32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Брошу все, чем я богат...</a:t>
            </a:r>
          </a:p>
        </p:txBody>
      </p:sp>
    </p:spTree>
    <p:extLst>
      <p:ext uri="{BB962C8B-B14F-4D97-AF65-F5344CB8AC3E}">
        <p14:creationId xmlns:p14="http://schemas.microsoft.com/office/powerpoint/2010/main" xmlns="" val="294519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533400"/>
            <a:ext cx="5410200" cy="1162050"/>
          </a:xfrm>
        </p:spPr>
        <p:txBody>
          <a:bodyPr/>
          <a:lstStyle/>
          <a:p>
            <a:pPr algn="ctr" eaLnBrk="1" hangingPunct="1"/>
            <a:r>
              <a:rPr lang="ru-RU" sz="3200" smtClean="0">
                <a:solidFill>
                  <a:srgbClr val="C00000"/>
                </a:solidFill>
                <a:latin typeface="Monotype Corsiva" pitchFamily="66" charset="0"/>
              </a:rPr>
              <a:t>Александр Ярославич Невский </a:t>
            </a:r>
            <a:br>
              <a:rPr lang="ru-RU" sz="320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3200" smtClean="0">
                <a:solidFill>
                  <a:srgbClr val="C00000"/>
                </a:solidFill>
                <a:latin typeface="Monotype Corsiva" pitchFamily="66" charset="0"/>
              </a:rPr>
              <a:t>(1220 – 1263 )</a:t>
            </a:r>
          </a:p>
        </p:txBody>
      </p:sp>
      <p:sp>
        <p:nvSpPr>
          <p:cNvPr id="5123" name="Текст 3"/>
          <p:cNvSpPr>
            <a:spLocks noGrp="1"/>
          </p:cNvSpPr>
          <p:nvPr>
            <p:ph type="body" sz="half" idx="2"/>
          </p:nvPr>
        </p:nvSpPr>
        <p:spPr>
          <a:xfrm>
            <a:off x="5334000" y="1752600"/>
            <a:ext cx="3486472" cy="4157663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Русский полководец, Великий князь Владимирский, 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Невская битва, 1240 г., </a:t>
            </a:r>
          </a:p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Ледовое побоище,1242 г. 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Канонизирован Русской Православной Церковью.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Рисунок 4" descr="http://www.nachalnikov.net/wp-content/uploads/2010/05/nachalnikov.net_aleksand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752600"/>
            <a:ext cx="4648200" cy="38671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xmlns="" val="962423413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3050"/>
            <a:ext cx="8001000" cy="1162050"/>
          </a:xfrm>
        </p:spPr>
        <p:txBody>
          <a:bodyPr lIns="0" tIns="0" rIns="0" bIns="0"/>
          <a:lstStyle/>
          <a:p>
            <a:pPr algn="ctr" eaLnBrk="1" hangingPunct="1"/>
            <a:r>
              <a:rPr lang="ru-RU" sz="3200" smtClean="0">
                <a:solidFill>
                  <a:srgbClr val="C00000"/>
                </a:solidFill>
                <a:latin typeface="Monotype Corsiva" pitchFamily="66" charset="0"/>
              </a:rPr>
              <a:t>Дмитрий Донской (1350-1389 )</a:t>
            </a:r>
          </a:p>
        </p:txBody>
      </p:sp>
      <p:sp>
        <p:nvSpPr>
          <p:cNvPr id="7171" name="Содержимое 3"/>
          <p:cNvSpPr>
            <a:spLocks noGrp="1"/>
          </p:cNvSpPr>
          <p:nvPr>
            <p:ph idx="1"/>
          </p:nvPr>
        </p:nvSpPr>
        <p:spPr>
          <a:xfrm>
            <a:off x="4038600" y="1143000"/>
            <a:ext cx="4654550" cy="5243513"/>
          </a:xfrm>
        </p:spPr>
        <p:txBody>
          <a:bodyPr/>
          <a:lstStyle/>
          <a:p>
            <a:pPr>
              <a:buFontTx/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/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Выдающийся русский полководец, Великий князь московский и владимирский, возглавил и разгромил войска Золотой Орды (1380 г.)</a:t>
            </a:r>
          </a:p>
          <a:p>
            <a:pPr>
              <a:buFontTx/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Куликовская битва</a:t>
            </a:r>
          </a:p>
          <a:p>
            <a:endParaRPr lang="ru-RU" dirty="0" smtClean="0"/>
          </a:p>
        </p:txBody>
      </p:sp>
      <p:pic>
        <p:nvPicPr>
          <p:cNvPr id="8" name="Рисунок 7" descr="http://movu1-perm.narod.ru/istor/Polkovodzi/svdmdon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600200"/>
            <a:ext cx="3733800" cy="3886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393856294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153400" cy="673100"/>
          </a:xfrm>
        </p:spPr>
        <p:txBody>
          <a:bodyPr/>
          <a:lstStyle/>
          <a:p>
            <a:pPr algn="ctr"/>
            <a:r>
              <a:rPr lang="ru-RU" sz="320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Пётр I (</a:t>
            </a:r>
            <a:r>
              <a:rPr lang="ru-RU" sz="3200" smtClean="0">
                <a:solidFill>
                  <a:srgbClr val="C00000"/>
                </a:solidFill>
                <a:latin typeface="Monotype Corsiva" pitchFamily="66" charset="0"/>
              </a:rPr>
              <a:t>1672  —  1725 )</a:t>
            </a:r>
            <a:r>
              <a:rPr lang="ru-RU" sz="320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endParaRPr lang="ru-RU" sz="3200" smtClean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3810000" y="1219200"/>
            <a:ext cx="4953000" cy="4525963"/>
          </a:xfrm>
        </p:spPr>
        <p:txBody>
          <a:bodyPr/>
          <a:lstStyle/>
          <a:p>
            <a:pPr>
              <a:buFontTx/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Русский царь, выдающийся полководец. Является основателем российской регулярной армии и военного флота.  Он проявил высокие организаторские способности и талант полководца в ходе Азовских походов (1695 – 1696 гг.), </a:t>
            </a:r>
          </a:p>
          <a:p>
            <a:pPr>
              <a:buFontTx/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в Северной войне (1700 – 1721 гг.). во время Персидского похода (1722 – 1723 гг.)</a:t>
            </a:r>
          </a:p>
        </p:txBody>
      </p:sp>
      <p:pic>
        <p:nvPicPr>
          <p:cNvPr id="9220" name="Рисунок 4" descr="http://movu1-perm.narod.ru/istor/Polkovodzi/petrgre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9200"/>
            <a:ext cx="3505200" cy="424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475638182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153400" cy="825500"/>
          </a:xfrm>
        </p:spPr>
        <p:txBody>
          <a:bodyPr/>
          <a:lstStyle/>
          <a:p>
            <a:pPr algn="ctr"/>
            <a:r>
              <a:rPr lang="ru-RU" sz="320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Алекса́ндр Васи́льевич Суво́ров (1730—1800)</a:t>
            </a:r>
            <a:endParaRPr lang="ru-RU" sz="3200" smtClean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3575050" y="1447800"/>
            <a:ext cx="5111750" cy="4678363"/>
          </a:xfrm>
        </p:spPr>
        <p:txBody>
          <a:bodyPr/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Национальный герой России, великий русский полководец, не потерпевший ни одного поражения в своей военной карьере (более 60 сражений), один из основоположников русского военного искусства, генералиссимус российских сухопутных и морских сил, генерал-фельдмаршал австрийских и сардинских войск, гранд Сардинского королевства и принц королевской крови , кавалер всех российских орденов своего времени,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вручавшихся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мужчинам, а также многих иностранных военных орденов.</a:t>
            </a:r>
          </a:p>
          <a:p>
            <a:endParaRPr lang="ru-RU" dirty="0" smtClean="0"/>
          </a:p>
        </p:txBody>
      </p:sp>
      <p:pic>
        <p:nvPicPr>
          <p:cNvPr id="14341" name="Picture 2" descr="F:\Полководцы\461px-Suvorov_Alex_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5400"/>
            <a:ext cx="3429000" cy="44545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4274173453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153400" cy="1162050"/>
          </a:xfrm>
        </p:spPr>
        <p:txBody>
          <a:bodyPr/>
          <a:lstStyle/>
          <a:p>
            <a:pPr algn="ctr"/>
            <a:r>
              <a:rPr lang="ru-RU" sz="3200" smtClean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Фёдор Фёдорович Ушаков  (1745-1817) </a:t>
            </a:r>
            <a:endParaRPr lang="ru-RU" sz="3200" smtClean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>
          <a:xfrm>
            <a:off x="3810000" y="1600200"/>
            <a:ext cx="4876800" cy="4525963"/>
          </a:xfrm>
        </p:spPr>
        <p:txBody>
          <a:bodyPr/>
          <a:lstStyle/>
          <a:p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Выдающийся русский флотоводец, адмирал. Русской православной церковью причислен к лику святых как праведный воин Феодор Ушаков. Он заложил основы новой морской тактики, основал Черноморский военный флот, талантливо руководил им, одержав ряд замечательных побед на Черном и Средиземном морях: в Керченском морском сражении, в сражениях у Тендры, Калиакриии и др. </a:t>
            </a:r>
          </a:p>
        </p:txBody>
      </p:sp>
      <p:pic>
        <p:nvPicPr>
          <p:cNvPr id="28674" name="Picture 2" descr="F:\Полководцы\Holy_Righteous_Fyodor_Ushakov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24000"/>
            <a:ext cx="3429000" cy="44402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94010152"/>
      </p:ext>
    </p:extLst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38329"/>
            <a:ext cx="8877672" cy="778098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3333FF"/>
                </a:solidFill>
              </a:rPr>
              <a:t>11 сентября – День воинской славы России</a:t>
            </a:r>
            <a:endParaRPr lang="ru-RU" sz="3600" b="1" dirty="0">
              <a:solidFill>
                <a:srgbClr val="3333FF"/>
              </a:solidFill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51520" y="764704"/>
            <a:ext cx="8568952" cy="19442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ru-RU" b="1" dirty="0" smtClean="0">
                <a:solidFill>
                  <a:srgbClr val="3333FF"/>
                </a:solidFill>
              </a:rPr>
              <a:t>День победы русской эскадры под командованием Ф.Ф. Ушакова над турецкой эскадрой у мыса </a:t>
            </a:r>
            <a:r>
              <a:rPr lang="ru-RU" b="1" dirty="0" err="1" smtClean="0">
                <a:solidFill>
                  <a:srgbClr val="3333FF"/>
                </a:solidFill>
              </a:rPr>
              <a:t>Тендра</a:t>
            </a:r>
            <a:r>
              <a:rPr lang="ru-RU" b="1" dirty="0" smtClean="0">
                <a:solidFill>
                  <a:srgbClr val="3333FF"/>
                </a:solidFill>
              </a:rPr>
              <a:t> </a:t>
            </a:r>
          </a:p>
          <a:p>
            <a:pPr fontAlgn="auto">
              <a:spcAft>
                <a:spcPts val="0"/>
              </a:spcAft>
            </a:pPr>
            <a:r>
              <a:rPr lang="ru-RU" b="1" dirty="0" smtClean="0">
                <a:solidFill>
                  <a:srgbClr val="3333FF"/>
                </a:solidFill>
              </a:rPr>
              <a:t>(1790 год</a:t>
            </a:r>
            <a:r>
              <a:rPr lang="ru-RU" b="1" dirty="0">
                <a:solidFill>
                  <a:srgbClr val="3333FF"/>
                </a:solidFill>
              </a:rPr>
              <a:t>)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0680" y="2708921"/>
            <a:ext cx="3994104" cy="36420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504" r="14687"/>
          <a:stretch/>
        </p:blipFill>
        <p:spPr bwMode="auto">
          <a:xfrm>
            <a:off x="328145" y="2689725"/>
            <a:ext cx="4037215" cy="3683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2987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905000" y="2667000"/>
            <a:ext cx="6897686" cy="3352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291" name="Прямоугольник 2"/>
          <p:cNvSpPr>
            <a:spLocks noChangeArrowheads="1"/>
          </p:cNvSpPr>
          <p:nvPr/>
        </p:nvSpPr>
        <p:spPr bwMode="auto">
          <a:xfrm>
            <a:off x="685800" y="304800"/>
            <a:ext cx="7810500" cy="1938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ru-RU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На рассвете 28 августа (по ст. ст.) 1790 г. - русская эскадра Ушакова внезапно появилась в районе стоянки турецкого флота у Тендры. В 15 часов, подойдя на дистанцию картечного выстрела, русские корабли открыли огонь. </a:t>
            </a:r>
          </a:p>
        </p:txBody>
      </p:sp>
    </p:spTree>
    <p:extLst>
      <p:ext uri="{BB962C8B-B14F-4D97-AF65-F5344CB8AC3E}">
        <p14:creationId xmlns:p14="http://schemas.microsoft.com/office/powerpoint/2010/main" xmlns="" val="262996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рямоугольник 1"/>
          <p:cNvSpPr>
            <a:spLocks noChangeArrowheads="1"/>
          </p:cNvSpPr>
          <p:nvPr/>
        </p:nvSpPr>
        <p:spPr bwMode="auto">
          <a:xfrm>
            <a:off x="838200" y="304800"/>
            <a:ext cx="6934200" cy="2124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Флагманский корабль Ушакова «Рождество Христово»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/>
          </a:blip>
          <a:stretch>
            <a:fillRect/>
          </a:stretch>
        </p:blipFill>
        <p:spPr>
          <a:xfrm>
            <a:off x="3733800" y="2819400"/>
            <a:ext cx="4781550" cy="3614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67479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048000" y="2743200"/>
            <a:ext cx="5738813" cy="37884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363" name="Прямоугольник 2"/>
          <p:cNvSpPr>
            <a:spLocks noChangeArrowheads="1"/>
          </p:cNvSpPr>
          <p:nvPr/>
        </p:nvSpPr>
        <p:spPr bwMode="auto">
          <a:xfrm>
            <a:off x="685800" y="304800"/>
            <a:ext cx="7924800" cy="1790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lnSpc>
                <a:spcPct val="115000"/>
              </a:lnSpc>
              <a:spcAft>
                <a:spcPts val="1000"/>
              </a:spcAft>
            </a:pPr>
            <a:r>
              <a:rPr lang="ru-RU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Нарушение порядка среди турок возрастало с каждой минутой. Турки не выдержали и, повернув фордевинд под ветер, начали в беспорядке выходить из боя.</a:t>
            </a:r>
            <a:endParaRPr lang="ru-RU" sz="2400" b="1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5138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Прямоугольник 1"/>
          <p:cNvSpPr>
            <a:spLocks noChangeArrowheads="1"/>
          </p:cNvSpPr>
          <p:nvPr/>
        </p:nvSpPr>
        <p:spPr bwMode="auto">
          <a:xfrm>
            <a:off x="381000" y="304800"/>
            <a:ext cx="8534400" cy="2308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ru-RU" sz="2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Ушаков продолжал погоню за кораблем младшего флагмана. Российские суда следовали примеру своего предводителя. 3 турецких корабля были отрезаны от основных сил, но наступление ночи спасло турецкий флот. Корабли эскадры Ушакова стали на якорь для исправления повреждений.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/>
          </a:blip>
          <a:stretch>
            <a:fillRect/>
          </a:stretch>
        </p:blipFill>
        <p:spPr>
          <a:xfrm>
            <a:off x="3048000" y="3124200"/>
            <a:ext cx="5915045" cy="3571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391442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/>
          </a:blip>
          <a:stretch>
            <a:fillRect/>
          </a:stretch>
        </p:blipFill>
        <p:spPr>
          <a:xfrm>
            <a:off x="-152400" y="-228600"/>
            <a:ext cx="9525000" cy="7529644"/>
          </a:xfrm>
          <a:effectLst>
            <a:softEdge rad="112500"/>
          </a:effectLst>
        </p:spPr>
      </p:pic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0" y="0"/>
            <a:ext cx="69342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32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Небосвод, до боли синий, </a:t>
            </a:r>
          </a:p>
          <a:p>
            <a:pPr eaLnBrk="0" hangingPunct="0"/>
            <a:r>
              <a:rPr lang="ru-RU" sz="32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Затуманил грустью взгляд...</a:t>
            </a:r>
            <a:br>
              <a:rPr lang="ru-RU" sz="32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На алтарь судьбы России</a:t>
            </a:r>
            <a:br>
              <a:rPr lang="ru-RU" sz="32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Брошу все, чем я богат...</a:t>
            </a:r>
          </a:p>
        </p:txBody>
      </p:sp>
    </p:spTree>
    <p:extLst>
      <p:ext uri="{BB962C8B-B14F-4D97-AF65-F5344CB8AC3E}">
        <p14:creationId xmlns:p14="http://schemas.microsoft.com/office/powerpoint/2010/main" xmlns="" val="278748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33951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Сражение у мыса </a:t>
            </a:r>
            <a:r>
              <a:rPr lang="ru-RU" sz="2800" b="1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Тендра</a:t>
            </a:r>
            <a:r>
              <a:rPr lang="ru-RU" sz="28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 между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2800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русской эскадрой под командованием  Ф. Ф. Ушакова и турецкой под командованием </a:t>
            </a:r>
            <a:r>
              <a:rPr lang="ru-RU" sz="2800" b="1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Гасана-паши</a:t>
            </a:r>
            <a:endParaRPr lang="ru-RU" sz="2800" b="1" dirty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http://www.seadogs.ru/articles/img/hrf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4143380"/>
            <a:ext cx="3429024" cy="2531242"/>
          </a:xfrm>
          <a:prstGeom prst="rect">
            <a:avLst/>
          </a:prstGeom>
          <a:noFill/>
        </p:spPr>
      </p:pic>
      <p:pic>
        <p:nvPicPr>
          <p:cNvPr id="9220" name="Picture 4" descr="Картинка 4 из 89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2143116"/>
            <a:ext cx="3005123" cy="1922603"/>
          </a:xfrm>
          <a:prstGeom prst="rect">
            <a:avLst/>
          </a:prstGeom>
          <a:noFill/>
        </p:spPr>
      </p:pic>
      <p:pic>
        <p:nvPicPr>
          <p:cNvPr id="9222" name="Picture 6" descr="Картинка 2 из 89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2049833"/>
            <a:ext cx="2857520" cy="47231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2897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Прямоугольник 1"/>
          <p:cNvSpPr>
            <a:spLocks noChangeArrowheads="1"/>
          </p:cNvSpPr>
          <p:nvPr/>
        </p:nvSpPr>
        <p:spPr bwMode="auto">
          <a:xfrm>
            <a:off x="457200" y="381000"/>
            <a:ext cx="8305800" cy="1570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ru-RU" sz="2400" b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Увидев на рассвете 29 августа стоявший невдалеке турецкий флот, Ушаков приказал немедленно сниматься с якоря и атаковать его. Турки, не успев оправиться от недавнего боя, решили спастись бегством.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/>
          </a:blip>
          <a:stretch>
            <a:fillRect/>
          </a:stretch>
        </p:blipFill>
        <p:spPr>
          <a:xfrm>
            <a:off x="3048000" y="2286000"/>
            <a:ext cx="5948363" cy="3806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70788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179018229"/>
              </p:ext>
            </p:extLst>
          </p:nvPr>
        </p:nvGraphicFramePr>
        <p:xfrm>
          <a:off x="500034" y="189922"/>
          <a:ext cx="8186766" cy="6439236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1500198"/>
                <a:gridCol w="2597168"/>
                <a:gridCol w="1189046"/>
                <a:gridCol w="2900354"/>
              </a:tblGrid>
              <a:tr h="441306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Сражение у мыса </a:t>
                      </a:r>
                      <a:r>
                        <a:rPr lang="ru-RU" dirty="0" err="1" smtClean="0"/>
                        <a:t>Тендра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7190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Русско-турецкая война (1787-1792)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48620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Дата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10-11 сентября 1790 года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40050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Место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Черное море около мыса </a:t>
                      </a:r>
                      <a:r>
                        <a:rPr lang="ru-RU" dirty="0" err="1" smtClean="0"/>
                        <a:t>Тендра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40474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Итог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Победа русского флота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91072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Противники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3599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Российская империя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Османская империя</a:t>
                      </a:r>
                      <a:endParaRPr lang="ru-RU" dirty="0"/>
                    </a:p>
                  </a:txBody>
                  <a:tcPr/>
                </a:tc>
              </a:tr>
              <a:tr h="392701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Командующие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35993">
                <a:tc gridSpan="2"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Контр-адмирал Ушаков Ф.Ф.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err="1" smtClean="0"/>
                        <a:t>Гасан-паша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21263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Силы сторон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5993">
                <a:tc gridSpan="2"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10 линейных кораблей,</a:t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6 фрегатов,</a:t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1 бомбардирский корабль и 20 вспомогательных судов, 830 пушек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    14 линейных кораблей,</a:t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    8 фрегатов и</a:t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    23 вспомогательных судна,</a:t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    1400 пушек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9857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Военный потери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5993">
                <a:tc gridSpan="2"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21 убитый,</a:t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25 раненых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dirty="0" smtClean="0"/>
                        <a:t>Треть всего флота</a:t>
                      </a:r>
                    </a:p>
                    <a:p>
                      <a:pPr algn="l"/>
                      <a:r>
                        <a:rPr lang="ru-RU" dirty="0" smtClean="0"/>
                        <a:t>более 5 тыс. убитых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2530" name="Picture 2" descr="Файл:Flag of Russia.sv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658" y="2589928"/>
            <a:ext cx="785818" cy="523551"/>
          </a:xfrm>
          <a:prstGeom prst="rect">
            <a:avLst/>
          </a:prstGeom>
          <a:noFill/>
        </p:spPr>
      </p:pic>
      <p:pic>
        <p:nvPicPr>
          <p:cNvPr id="22532" name="Picture 4" descr="Файл:Ottoman Flag.sv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7752" y="2610710"/>
            <a:ext cx="714348" cy="475935"/>
          </a:xfrm>
          <a:prstGeom prst="rect">
            <a:avLst/>
          </a:prstGeom>
          <a:noFill/>
        </p:spPr>
      </p:pic>
      <p:pic>
        <p:nvPicPr>
          <p:cNvPr id="22534" name="Picture 6" descr="Файл:Naval Ensign of Russia.sv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1750" y="3569278"/>
            <a:ext cx="678621" cy="452414"/>
          </a:xfrm>
          <a:prstGeom prst="rect">
            <a:avLst/>
          </a:prstGeom>
          <a:noFill/>
        </p:spPr>
      </p:pic>
      <p:pic>
        <p:nvPicPr>
          <p:cNvPr id="11" name="Picture 4" descr="Файл:Ottoman Flag.sv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25280" y="3548496"/>
            <a:ext cx="714348" cy="4759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4571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Рисунок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066800" y="381000"/>
            <a:ext cx="7543800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15719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1"/>
          <p:cNvSpPr>
            <a:spLocks noChangeArrowheads="1"/>
          </p:cNvSpPr>
          <p:nvPr/>
        </p:nvSpPr>
        <p:spPr bwMode="auto">
          <a:xfrm>
            <a:off x="304800" y="228600"/>
            <a:ext cx="8077200" cy="23082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/>
            <a:r>
              <a:rPr lang="ru-RU" sz="2400" b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Адмирал Ушаков стал одним из первых российских флагманов, признанных Европой, и новатором маневренной тактики морского боя, которая оправдала себя в сражении, привела к уничтожению </a:t>
            </a:r>
          </a:p>
          <a:p>
            <a:pPr algn="just" eaLnBrk="0" hangingPunct="0"/>
            <a:r>
              <a:rPr lang="ru-RU" sz="2400" b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господства Турции на Черном море и утвердила     положение России на его   берегах.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/>
          </a:blip>
          <a:stretch>
            <a:fillRect/>
          </a:stretch>
        </p:blipFill>
        <p:spPr>
          <a:xfrm>
            <a:off x="5638800" y="2133600"/>
            <a:ext cx="3292719" cy="4565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9" name="Picture 5" descr="ÐÐ°ÑÑÐ¸Ð½ÐºÐ¸ Ð¿Ð¾ Ð·Ð°Ð¿ÑÐ¾ÑÑ Ñ.Ñ.ÑÑÐ°ÐºÐ¾Ð²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09600" y="3048000"/>
            <a:ext cx="4305471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25894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2"/>
          <p:cNvSpPr txBox="1">
            <a:spLocks noChangeArrowheads="1"/>
          </p:cNvSpPr>
          <p:nvPr/>
        </p:nvSpPr>
        <p:spPr bwMode="auto">
          <a:xfrm>
            <a:off x="304800" y="152400"/>
            <a:ext cx="7696200" cy="2124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4400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«Не отчаивайтесь, сие грозные бури обратятся к славе России…»</a:t>
            </a:r>
          </a:p>
        </p:txBody>
      </p:sp>
      <p:pic>
        <p:nvPicPr>
          <p:cNvPr id="25603" name="Рисунок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181600" y="1905000"/>
            <a:ext cx="3810000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5" descr="http://www.rosimperija.info/wp-content/uploads/2014/07/225px-Medal_of_Ushakov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990600" y="2514600"/>
            <a:ext cx="19939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9904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Содержимое 2"/>
          <p:cNvSpPr>
            <a:spLocks noGrp="1"/>
          </p:cNvSpPr>
          <p:nvPr>
            <p:ph idx="1"/>
          </p:nvPr>
        </p:nvSpPr>
        <p:spPr>
          <a:xfrm>
            <a:off x="3286125" y="214313"/>
            <a:ext cx="5705475" cy="6357937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b="1" dirty="0" smtClean="0">
                <a:solidFill>
                  <a:srgbClr val="FF0000"/>
                </a:solidFill>
              </a:rPr>
              <a:t>5 августа 2001 года </a:t>
            </a:r>
            <a:r>
              <a:rPr lang="ru-RU" sz="2800" b="1" dirty="0" smtClean="0">
                <a:solidFill>
                  <a:srgbClr val="002060"/>
                </a:solidFill>
              </a:rPr>
              <a:t>адмирал Ушаков был </a:t>
            </a:r>
            <a:r>
              <a:rPr lang="ru-RU" sz="2800" b="1" dirty="0" smtClean="0">
                <a:solidFill>
                  <a:srgbClr val="002060"/>
                </a:solidFill>
                <a:hlinkClick r:id="rId2" tooltip="Канонизация"/>
              </a:rPr>
              <a:t>канонизирован</a:t>
            </a:r>
            <a:r>
              <a:rPr lang="ru-RU" sz="2800" b="1" dirty="0" smtClean="0">
                <a:solidFill>
                  <a:srgbClr val="002060"/>
                </a:solidFill>
              </a:rPr>
              <a:t> </a:t>
            </a:r>
            <a:r>
              <a:rPr lang="ru-RU" sz="2800" b="1" dirty="0" smtClean="0">
                <a:solidFill>
                  <a:srgbClr val="002060"/>
                </a:solidFill>
                <a:hlinkClick r:id="rId3" tooltip="Русская православная церковь"/>
              </a:rPr>
              <a:t>Русской православной церковью</a:t>
            </a:r>
            <a:r>
              <a:rPr lang="ru-RU" sz="2800" b="1" dirty="0" smtClean="0">
                <a:solidFill>
                  <a:srgbClr val="002060"/>
                </a:solidFill>
              </a:rPr>
              <a:t> Деяние о его канонизации указало: «</a:t>
            </a:r>
            <a:r>
              <a:rPr lang="ru-RU" sz="2800" b="1" i="1" dirty="0" smtClean="0">
                <a:solidFill>
                  <a:srgbClr val="002060"/>
                </a:solidFill>
              </a:rPr>
              <a:t>Сила его христианского духа проявилась не только славными победами в боях за Отечество, но и в великом милосердии, которому изумлялся даже побеждённый им неприятель… милосердие адмирала Феодора Ушакова покрывало всех</a:t>
            </a:r>
            <a:r>
              <a:rPr lang="ru-RU" sz="2800" b="1" dirty="0" smtClean="0">
                <a:solidFill>
                  <a:srgbClr val="002060"/>
                </a:solidFill>
              </a:rPr>
              <a:t>».</a:t>
            </a:r>
          </a:p>
          <a:p>
            <a:pPr algn="just"/>
            <a:endParaRPr lang="ru-RU" sz="1800" b="1" dirty="0" smtClean="0">
              <a:solidFill>
                <a:srgbClr val="002060"/>
              </a:solidFill>
            </a:endParaRPr>
          </a:p>
        </p:txBody>
      </p:sp>
      <p:pic>
        <p:nvPicPr>
          <p:cNvPr id="25603" name="Picture 2" descr="G:\х\РАБОТА с ПРЕЗ-МИ\Ушаков\Ушаков\оьб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5" y="1027113"/>
            <a:ext cx="2916957" cy="3554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214813" y="357188"/>
            <a:ext cx="4776787" cy="6143625"/>
          </a:xfrm>
        </p:spPr>
        <p:txBody>
          <a:bodyPr>
            <a:normAutofit fontScale="70000" lnSpcReduction="20000"/>
          </a:bodyPr>
          <a:lstStyle/>
          <a:p>
            <a:pPr algn="just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b="1" dirty="0" smtClean="0">
                <a:solidFill>
                  <a:srgbClr val="FF0000"/>
                </a:solidFill>
              </a:rPr>
              <a:t>Орден Ушакова учрежден указом Президиума Верховного Совета СССР от 3 марта 1944 года.</a:t>
            </a:r>
          </a:p>
          <a:p>
            <a:pPr algn="just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В статуте ордена Ушакова сказано: </a:t>
            </a:r>
          </a:p>
          <a:p>
            <a:pPr algn="just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«Орденом Ушакова награждаются офицеры Военно-Морского Флота за выдающиеся успехи в разработке, проведении и обеспечении морских активных операций, в результате чего в боях за Родину была достигнута победа над численно превосходящим врагом. </a:t>
            </a:r>
          </a:p>
          <a:p>
            <a:pPr algn="just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b="1" dirty="0" smtClean="0">
                <a:solidFill>
                  <a:srgbClr val="0070C0"/>
                </a:solidFill>
              </a:rPr>
              <a:t>Награждение орденом Ушакова производится указом Президиума Верховного Совета СССР.</a:t>
            </a:r>
          </a:p>
          <a:p>
            <a:pPr algn="just" fontAlgn="auto">
              <a:spcAft>
                <a:spcPts val="0"/>
              </a:spcAft>
              <a:buFont typeface="Wingdings 2"/>
              <a:buChar char=""/>
              <a:defRPr/>
            </a:pPr>
            <a:endParaRPr lang="ru-RU" b="1" dirty="0" smtClean="0">
              <a:solidFill>
                <a:srgbClr val="002060"/>
              </a:solidFill>
            </a:endParaRPr>
          </a:p>
        </p:txBody>
      </p:sp>
      <p:pic>
        <p:nvPicPr>
          <p:cNvPr id="36867" name="Picture 2" descr="G:\х\РАБОТА с ПРЕЗ-МИ\Ушаков\Ушаков-портреты+рис\1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571625"/>
            <a:ext cx="3914775" cy="3725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extBox 5"/>
          <p:cNvSpPr txBox="1">
            <a:spLocks noChangeArrowheads="1"/>
          </p:cNvSpPr>
          <p:nvPr/>
        </p:nvSpPr>
        <p:spPr bwMode="auto">
          <a:xfrm>
            <a:off x="571500" y="285750"/>
            <a:ext cx="26273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>
                <a:solidFill>
                  <a:srgbClr val="FF0000"/>
                </a:solidFill>
                <a:latin typeface="Franklin Gothic Book" pitchFamily="34" charset="0"/>
              </a:rPr>
              <a:t>Орден Ушакова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227513" y="142874"/>
            <a:ext cx="4764087" cy="6715125"/>
          </a:xfrm>
        </p:spPr>
        <p:txBody>
          <a:bodyPr>
            <a:normAutofit fontScale="47500" lnSpcReduction="20000"/>
          </a:bodyPr>
          <a:lstStyle/>
          <a:p>
            <a:pPr marL="0" indent="0" algn="just" fontAlgn="auto">
              <a:spcAft>
                <a:spcPts val="0"/>
              </a:spcAft>
              <a:buNone/>
              <a:defRPr/>
            </a:pPr>
            <a:r>
              <a:rPr lang="ru-RU" b="1" dirty="0" smtClean="0">
                <a:solidFill>
                  <a:srgbClr val="FF0000"/>
                </a:solidFill>
              </a:rPr>
              <a:t>Орденом Ушакова 2-й степени награждаются офицеры Военно-морского Флота:</a:t>
            </a:r>
          </a:p>
          <a:p>
            <a:pPr algn="just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за отличное руководство и успешные действия при бое в море с численно превосходящим противником, приведшие к уничтожению значительных его сил; </a:t>
            </a:r>
          </a:p>
          <a:p>
            <a:pPr algn="just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b="1" dirty="0" smtClean="0">
                <a:solidFill>
                  <a:srgbClr val="7030A0"/>
                </a:solidFill>
              </a:rPr>
              <a:t>за умелые, стремительные и смелые набеговые действия по базам и береговым объектам противника, в результате чего уничтожены крупные силы и средства противника; </a:t>
            </a:r>
          </a:p>
          <a:p>
            <a:pPr algn="just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за успешные и дерзкие действия на коммуникациях противника, приведшие к уничтожению его ценных кораблей и транспортов при сильном конвоировании и численном превосходстве противника в бою; </a:t>
            </a:r>
          </a:p>
          <a:p>
            <a:pPr algn="just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b="1" dirty="0" smtClean="0">
                <a:solidFill>
                  <a:srgbClr val="7030A0"/>
                </a:solidFill>
              </a:rPr>
              <a:t>за отличную организацию и руководство частью сил флота, принимающих участие в крупной десантной операции, или за хорошо организованную и успешно проведенную операцию по высадке тактического десанта; </a:t>
            </a:r>
          </a:p>
          <a:p>
            <a:pPr algn="just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b="1" dirty="0" smtClean="0">
                <a:solidFill>
                  <a:srgbClr val="002060"/>
                </a:solidFill>
              </a:rPr>
              <a:t>за успешное выполнение боевого задания, умелую и четкую организацию взаимодействия всех сил и средств флота в бою, приведшую к уничтожению значительных сил противника; за отличное руководство обеспечением операций, приведшее к крупным боевым успехам».</a:t>
            </a:r>
          </a:p>
          <a:p>
            <a:pPr algn="just" fontAlgn="auto">
              <a:spcAft>
                <a:spcPts val="0"/>
              </a:spcAft>
              <a:buFont typeface="Wingdings 2"/>
              <a:buChar char=""/>
              <a:defRPr/>
            </a:pPr>
            <a:endParaRPr lang="ru-RU" b="1" dirty="0" smtClean="0">
              <a:solidFill>
                <a:srgbClr val="002060"/>
              </a:solidFill>
            </a:endParaRPr>
          </a:p>
          <a:p>
            <a:pPr algn="just" fontAlgn="auto">
              <a:spcAft>
                <a:spcPts val="0"/>
              </a:spcAft>
              <a:buFont typeface="Wingdings 2"/>
              <a:buChar char=""/>
              <a:defRPr/>
            </a:pPr>
            <a:endParaRPr lang="ru-RU" b="1" dirty="0" smtClean="0">
              <a:solidFill>
                <a:srgbClr val="002060"/>
              </a:solidFill>
            </a:endParaRPr>
          </a:p>
        </p:txBody>
      </p:sp>
      <p:pic>
        <p:nvPicPr>
          <p:cNvPr id="37891" name="Picture 2" descr="G:\х\РАБОТА с ПРЕЗ-МИ\Ушаков\Ушаков-портреты+рис\жэ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275" y="1298575"/>
            <a:ext cx="4059238" cy="391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7625" y="285750"/>
            <a:ext cx="5133975" cy="6357938"/>
          </a:xfrm>
        </p:spPr>
        <p:txBody>
          <a:bodyPr>
            <a:no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Положение о медали Ушакова (СССР)</a:t>
            </a:r>
          </a:p>
          <a:p>
            <a:pPr algn="just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sz="1800" b="1" dirty="0" smtClean="0">
                <a:solidFill>
                  <a:srgbClr val="002060"/>
                </a:solidFill>
              </a:rPr>
              <a:t>Медалью </a:t>
            </a:r>
            <a:r>
              <a:rPr lang="ru-RU" sz="1800" b="1" dirty="0" smtClean="0">
                <a:solidFill>
                  <a:srgbClr val="002060"/>
                </a:solidFill>
                <a:hlinkClick r:id="rId2" tooltip="Ушаков, Фёдор Фёдорович"/>
              </a:rPr>
              <a:t>Ушакова</a:t>
            </a:r>
            <a:r>
              <a:rPr lang="ru-RU" sz="1800" b="1" dirty="0" smtClean="0">
                <a:solidFill>
                  <a:srgbClr val="002060"/>
                </a:solidFill>
              </a:rPr>
              <a:t> награждались матросы и солдаты, старшины и сержанты, мичманы и прапорщики Военно-Морского Флота и морских частей пограничных войск за мужество и отвагу, проявленные при защите социалистического Отечества на морских театрах, как в военное, так и в мирное время.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ru-RU" sz="1800" b="1" dirty="0" smtClean="0">
                <a:solidFill>
                  <a:srgbClr val="FF0000"/>
                </a:solidFill>
              </a:rPr>
              <a:t>Положение о медали Ушакова (Россия)</a:t>
            </a:r>
          </a:p>
          <a:p>
            <a:pPr algn="just"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ru-RU" sz="1800" b="1" dirty="0" smtClean="0">
                <a:solidFill>
                  <a:srgbClr val="002060"/>
                </a:solidFill>
              </a:rPr>
              <a:t>Медалью Ушакова награждаются военнослужащие </a:t>
            </a:r>
            <a:r>
              <a:rPr lang="ru-RU" sz="1800" b="1" dirty="0" smtClean="0">
                <a:solidFill>
                  <a:srgbClr val="002060"/>
                </a:solidFill>
                <a:hlinkClick r:id="rId3" tooltip="Военно-Морской Флот"/>
              </a:rPr>
              <a:t>Военно-Морского Флота</a:t>
            </a:r>
            <a:r>
              <a:rPr lang="ru-RU" sz="1800" b="1" dirty="0" smtClean="0">
                <a:solidFill>
                  <a:srgbClr val="002060"/>
                </a:solidFill>
              </a:rPr>
              <a:t> и органов морской охраны </a:t>
            </a:r>
            <a:r>
              <a:rPr lang="ru-RU" sz="1800" b="1" dirty="0" smtClean="0">
                <a:solidFill>
                  <a:srgbClr val="002060"/>
                </a:solidFill>
                <a:hlinkClick r:id="rId4" tooltip="Пограничная служба Федеральной службы безопасности Российской Федерации"/>
              </a:rPr>
              <a:t>Пограничной службы ФСБ России</a:t>
            </a:r>
            <a:r>
              <a:rPr lang="ru-RU" sz="1800" b="1" dirty="0" smtClean="0">
                <a:solidFill>
                  <a:srgbClr val="002060"/>
                </a:solidFill>
              </a:rPr>
              <a:t> за личное мужество и отвагу, проявленные при защите Отечества и государственных интересов </a:t>
            </a:r>
            <a:r>
              <a:rPr lang="ru-RU" sz="1800" b="1" dirty="0" smtClean="0">
                <a:solidFill>
                  <a:srgbClr val="002060"/>
                </a:solidFill>
                <a:hlinkClick r:id="rId5" tooltip="Россия"/>
              </a:rPr>
              <a:t>Российской Федерации</a:t>
            </a:r>
            <a:r>
              <a:rPr lang="ru-RU" sz="1800" b="1" dirty="0" smtClean="0">
                <a:solidFill>
                  <a:srgbClr val="002060"/>
                </a:solidFill>
              </a:rPr>
              <a:t> на морских театрах военных действий</a:t>
            </a:r>
            <a:endParaRPr lang="ru-RU" sz="1800" dirty="0"/>
          </a:p>
        </p:txBody>
      </p:sp>
      <p:pic>
        <p:nvPicPr>
          <p:cNvPr id="38915" name="Picture 2" descr="G:\х\РАБОТА с ПРЕЗ-МИ\Ушаков\Ушаков-портреты+рис\гш.bmp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500" y="142875"/>
            <a:ext cx="3143250" cy="643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Рисунок 1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23528" y="1916832"/>
            <a:ext cx="8479158" cy="4871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291" name="Прямоугольник 2"/>
          <p:cNvSpPr>
            <a:spLocks noChangeArrowheads="1"/>
          </p:cNvSpPr>
          <p:nvPr/>
        </p:nvSpPr>
        <p:spPr bwMode="auto">
          <a:xfrm>
            <a:off x="685800" y="304800"/>
            <a:ext cx="7810500" cy="138499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Добра и благополучия Вам и вашим близким!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Служите Отечеству и будьте </a:t>
            </a:r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достойны своих предков</a:t>
            </a:r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11953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2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3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4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5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6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7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8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9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0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Другая 2">
    <a:dk1>
      <a:sysClr val="windowText" lastClr="000000"/>
    </a:dk1>
    <a:lt1>
      <a:sysClr val="window" lastClr="FFFFFF"/>
    </a:lt1>
    <a:dk2>
      <a:srgbClr val="4E5B6F"/>
    </a:dk2>
    <a:lt2>
      <a:srgbClr val="D6ECFF"/>
    </a:lt2>
    <a:accent1>
      <a:srgbClr val="7FD13B"/>
    </a:accent1>
    <a:accent2>
      <a:srgbClr val="EA157A"/>
    </a:accent2>
    <a:accent3>
      <a:srgbClr val="FEB80A"/>
    </a:accent3>
    <a:accent4>
      <a:srgbClr val="00ADDC"/>
    </a:accent4>
    <a:accent5>
      <a:srgbClr val="738AC8"/>
    </a:accent5>
    <a:accent6>
      <a:srgbClr val="1AB39F"/>
    </a:accent6>
    <a:hlink>
      <a:srgbClr val="EB8803"/>
    </a:hlink>
    <a:folHlink>
      <a:srgbClr val="5F7791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570</TotalTime>
  <Words>619</Words>
  <Application>Microsoft Office PowerPoint</Application>
  <PresentationFormat>Экран (4:3)</PresentationFormat>
  <Paragraphs>71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17</vt:i4>
      </vt:variant>
      <vt:variant>
        <vt:lpstr>Заголовки слайдов</vt:lpstr>
      </vt:variant>
      <vt:variant>
        <vt:i4>23</vt:i4>
      </vt:variant>
    </vt:vector>
  </HeadingPairs>
  <TitlesOfParts>
    <vt:vector size="40" baseType="lpstr">
      <vt:lpstr>Трек</vt:lpstr>
      <vt:lpstr>Оформление по умолчанию</vt:lpstr>
      <vt:lpstr>Тема Office</vt:lpstr>
      <vt:lpstr>1_Оформление по умолчанию</vt:lpstr>
      <vt:lpstr>2_Оформление по умолчанию</vt:lpstr>
      <vt:lpstr>3_Оформление по умолчанию</vt:lpstr>
      <vt:lpstr>4_Оформление по умолчанию</vt:lpstr>
      <vt:lpstr>5_Оформление по умолчанию</vt:lpstr>
      <vt:lpstr>1_Тема Office</vt:lpstr>
      <vt:lpstr>6_Оформление по умолчанию</vt:lpstr>
      <vt:lpstr>7_Оформление по умолчанию</vt:lpstr>
      <vt:lpstr>8_Оформление по умолчанию</vt:lpstr>
      <vt:lpstr>9_Оформление по умолчанию</vt:lpstr>
      <vt:lpstr>10_Оформление по умолчанию</vt:lpstr>
      <vt:lpstr>2_Тема Office</vt:lpstr>
      <vt:lpstr>11_Оформление по умолчанию</vt:lpstr>
      <vt:lpstr>12_Оформление по умолчанию</vt:lpstr>
      <vt:lpstr>                                                                             </vt:lpstr>
      <vt:lpstr>Александр Ярославич Невский  (1220 – 1263 )</vt:lpstr>
      <vt:lpstr>Дмитрий Донской (1350-1389 )</vt:lpstr>
      <vt:lpstr>Пётр I (1672  —  1725 ) </vt:lpstr>
      <vt:lpstr>Алекса́ндр Васи́льевич Суво́ров (1730—1800)</vt:lpstr>
      <vt:lpstr>Фёдор Фёдорович Ушаков  (1745-1817) </vt:lpstr>
      <vt:lpstr>11 сентября – День воинской славы России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Ушаков Ф.Ф. - великий русский флотоводец.</dc:title>
  <dc:creator>Кацендорн Владимир Юрьевич</dc:creator>
  <cp:lastModifiedBy>2</cp:lastModifiedBy>
  <cp:revision>59</cp:revision>
  <dcterms:modified xsi:type="dcterms:W3CDTF">2022-10-28T10:46:19Z</dcterms:modified>
</cp:coreProperties>
</file>